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64" autoAdjust="0"/>
  </p:normalViewPr>
  <p:slideViewPr>
    <p:cSldViewPr>
      <p:cViewPr>
        <p:scale>
          <a:sx n="100" d="100"/>
          <a:sy n="100" d="100"/>
        </p:scale>
        <p:origin x="-277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09/03/2021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égende encadrée 1 4"/>
          <p:cNvSpPr/>
          <p:nvPr/>
        </p:nvSpPr>
        <p:spPr>
          <a:xfrm>
            <a:off x="4394703" y="2807050"/>
            <a:ext cx="522058" cy="108012"/>
          </a:xfrm>
          <a:prstGeom prst="borderCallout1">
            <a:avLst>
              <a:gd name="adj1" fmla="val 102722"/>
              <a:gd name="adj2" fmla="val 49278"/>
              <a:gd name="adj3" fmla="val 373169"/>
              <a:gd name="adj4" fmla="val 4949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tx1"/>
                </a:solidFill>
              </a:rPr>
              <a:t>Janvier</a:t>
            </a:r>
          </a:p>
        </p:txBody>
      </p:sp>
      <p:sp>
        <p:nvSpPr>
          <p:cNvPr id="6" name="Légende encadrée 1 5"/>
          <p:cNvSpPr/>
          <p:nvPr/>
        </p:nvSpPr>
        <p:spPr>
          <a:xfrm>
            <a:off x="5011153" y="2808532"/>
            <a:ext cx="497333" cy="108012"/>
          </a:xfrm>
          <a:prstGeom prst="borderCallout1">
            <a:avLst>
              <a:gd name="adj1" fmla="val 92434"/>
              <a:gd name="adj2" fmla="val 21353"/>
              <a:gd name="adj3" fmla="val 386984"/>
              <a:gd name="adj4" fmla="val -27821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bg1"/>
                </a:solidFill>
              </a:rPr>
              <a:t>Février</a:t>
            </a:r>
          </a:p>
        </p:txBody>
      </p:sp>
      <p:sp>
        <p:nvSpPr>
          <p:cNvPr id="7" name="Légende encadrée 1 6"/>
          <p:cNvSpPr/>
          <p:nvPr/>
        </p:nvSpPr>
        <p:spPr>
          <a:xfrm>
            <a:off x="5259820" y="3035650"/>
            <a:ext cx="497334" cy="108011"/>
          </a:xfrm>
          <a:prstGeom prst="borderCallout1">
            <a:avLst>
              <a:gd name="adj1" fmla="val 57160"/>
              <a:gd name="adj2" fmla="val 777"/>
              <a:gd name="adj3" fmla="val 232711"/>
              <a:gd name="adj4" fmla="val -5946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tx1"/>
                </a:solidFill>
              </a:rPr>
              <a:t>Mars</a:t>
            </a:r>
          </a:p>
        </p:txBody>
      </p:sp>
      <p:sp>
        <p:nvSpPr>
          <p:cNvPr id="8" name="Légende encadrée 1 7"/>
          <p:cNvSpPr/>
          <p:nvPr/>
        </p:nvSpPr>
        <p:spPr>
          <a:xfrm>
            <a:off x="5277208" y="3307402"/>
            <a:ext cx="504056" cy="108012"/>
          </a:xfrm>
          <a:prstGeom prst="borderCallout1">
            <a:avLst>
              <a:gd name="adj1" fmla="val 57160"/>
              <a:gd name="adj2" fmla="val 777"/>
              <a:gd name="adj3" fmla="val 58644"/>
              <a:gd name="adj4" fmla="val -5364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 smtClean="0">
                <a:solidFill>
                  <a:schemeClr val="bg1"/>
                </a:solidFill>
              </a:rPr>
              <a:t>Avril</a:t>
            </a:r>
            <a:endParaRPr lang="fr-FR" sz="500" dirty="0">
              <a:solidFill>
                <a:schemeClr val="bg1"/>
              </a:solidFill>
            </a:endParaRPr>
          </a:p>
        </p:txBody>
      </p:sp>
      <p:sp>
        <p:nvSpPr>
          <p:cNvPr id="9" name="Légende encadrée 1 8"/>
          <p:cNvSpPr/>
          <p:nvPr/>
        </p:nvSpPr>
        <p:spPr>
          <a:xfrm>
            <a:off x="5269692" y="3569406"/>
            <a:ext cx="511572" cy="108012"/>
          </a:xfrm>
          <a:prstGeom prst="borderCallout1">
            <a:avLst>
              <a:gd name="adj1" fmla="val 57160"/>
              <a:gd name="adj2" fmla="val 777"/>
              <a:gd name="adj3" fmla="val -88330"/>
              <a:gd name="adj4" fmla="val -66087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 smtClean="0">
                <a:solidFill>
                  <a:schemeClr val="bg1"/>
                </a:solidFill>
              </a:rPr>
              <a:t>Mai</a:t>
            </a:r>
            <a:endParaRPr lang="fr-FR" sz="500" dirty="0">
              <a:solidFill>
                <a:schemeClr val="bg1"/>
              </a:solidFill>
            </a:endParaRPr>
          </a:p>
        </p:txBody>
      </p:sp>
      <p:sp>
        <p:nvSpPr>
          <p:cNvPr id="10" name="Légende encadrée 1 9"/>
          <p:cNvSpPr/>
          <p:nvPr/>
        </p:nvSpPr>
        <p:spPr>
          <a:xfrm>
            <a:off x="4396737" y="3834646"/>
            <a:ext cx="522058" cy="108012"/>
          </a:xfrm>
          <a:prstGeom prst="borderCallout1">
            <a:avLst>
              <a:gd name="adj1" fmla="val -7508"/>
              <a:gd name="adj2" fmla="val 50890"/>
              <a:gd name="adj3" fmla="val -276459"/>
              <a:gd name="adj4" fmla="val 4973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tx1"/>
                </a:solidFill>
              </a:rPr>
              <a:t>Juillet</a:t>
            </a:r>
          </a:p>
        </p:txBody>
      </p:sp>
      <p:sp>
        <p:nvSpPr>
          <p:cNvPr id="11" name="Légende encadrée 1 10"/>
          <p:cNvSpPr/>
          <p:nvPr/>
        </p:nvSpPr>
        <p:spPr>
          <a:xfrm>
            <a:off x="5011153" y="3834646"/>
            <a:ext cx="497334" cy="108012"/>
          </a:xfrm>
          <a:prstGeom prst="borderCallout1">
            <a:avLst>
              <a:gd name="adj1" fmla="val -1629"/>
              <a:gd name="adj2" fmla="val 20934"/>
              <a:gd name="adj3" fmla="val -301444"/>
              <a:gd name="adj4" fmla="val -3174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tx1"/>
                </a:solidFill>
              </a:rPr>
              <a:t>Juin</a:t>
            </a:r>
          </a:p>
        </p:txBody>
      </p:sp>
      <p:sp>
        <p:nvSpPr>
          <p:cNvPr id="12" name="Légende encadrée 1 11"/>
          <p:cNvSpPr/>
          <p:nvPr/>
        </p:nvSpPr>
        <p:spPr>
          <a:xfrm>
            <a:off x="3786024" y="3834646"/>
            <a:ext cx="529704" cy="108012"/>
          </a:xfrm>
          <a:prstGeom prst="borderCallout1">
            <a:avLst>
              <a:gd name="adj1" fmla="val 4250"/>
              <a:gd name="adj2" fmla="val 76364"/>
              <a:gd name="adj3" fmla="val -289687"/>
              <a:gd name="adj4" fmla="val 127026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tx1"/>
                </a:solidFill>
              </a:rPr>
              <a:t>Août</a:t>
            </a:r>
          </a:p>
        </p:txBody>
      </p:sp>
      <p:sp>
        <p:nvSpPr>
          <p:cNvPr id="13" name="Légende encadrée 1 12"/>
          <p:cNvSpPr/>
          <p:nvPr/>
        </p:nvSpPr>
        <p:spPr>
          <a:xfrm>
            <a:off x="3533996" y="3569406"/>
            <a:ext cx="504056" cy="108012"/>
          </a:xfrm>
          <a:prstGeom prst="borderCallout1">
            <a:avLst>
              <a:gd name="adj1" fmla="val 45402"/>
              <a:gd name="adj2" fmla="val 101560"/>
              <a:gd name="adj3" fmla="val -103324"/>
              <a:gd name="adj4" fmla="val 161883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bg1"/>
                </a:solidFill>
              </a:rPr>
              <a:t>Septembre</a:t>
            </a:r>
          </a:p>
        </p:txBody>
      </p:sp>
      <p:sp>
        <p:nvSpPr>
          <p:cNvPr id="14" name="Légende encadrée 1 13"/>
          <p:cNvSpPr/>
          <p:nvPr/>
        </p:nvSpPr>
        <p:spPr>
          <a:xfrm>
            <a:off x="3512602" y="3317138"/>
            <a:ext cx="504056" cy="98276"/>
          </a:xfrm>
          <a:prstGeom prst="borderCallout1">
            <a:avLst>
              <a:gd name="adj1" fmla="val 51281"/>
              <a:gd name="adj2" fmla="val 99159"/>
              <a:gd name="adj3" fmla="val 49534"/>
              <a:gd name="adj4" fmla="val 15967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tx1"/>
                </a:solidFill>
              </a:rPr>
              <a:t>Octobre</a:t>
            </a:r>
          </a:p>
        </p:txBody>
      </p:sp>
      <p:sp>
        <p:nvSpPr>
          <p:cNvPr id="15" name="Légende encadrée 1 14"/>
          <p:cNvSpPr/>
          <p:nvPr/>
        </p:nvSpPr>
        <p:spPr>
          <a:xfrm>
            <a:off x="3512602" y="3035650"/>
            <a:ext cx="504056" cy="108012"/>
          </a:xfrm>
          <a:prstGeom prst="borderCallout1">
            <a:avLst>
              <a:gd name="adj1" fmla="val 57160"/>
              <a:gd name="adj2" fmla="val 101559"/>
              <a:gd name="adj3" fmla="val 238832"/>
              <a:gd name="adj4" fmla="val 167743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bg1"/>
                </a:solidFill>
              </a:rPr>
              <a:t>Novembre</a:t>
            </a:r>
          </a:p>
        </p:txBody>
      </p:sp>
      <p:sp>
        <p:nvSpPr>
          <p:cNvPr id="16" name="Légende encadrée 1 15"/>
          <p:cNvSpPr/>
          <p:nvPr/>
        </p:nvSpPr>
        <p:spPr>
          <a:xfrm>
            <a:off x="3786024" y="2808532"/>
            <a:ext cx="529704" cy="108012"/>
          </a:xfrm>
          <a:prstGeom prst="borderCallout1">
            <a:avLst>
              <a:gd name="adj1" fmla="val 104192"/>
              <a:gd name="adj2" fmla="val 82663"/>
              <a:gd name="adj3" fmla="val 399035"/>
              <a:gd name="adj4" fmla="val 126126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>
                <a:solidFill>
                  <a:schemeClr val="bg1"/>
                </a:solidFill>
              </a:rPr>
              <a:t>Décembre</a:t>
            </a:r>
          </a:p>
        </p:txBody>
      </p:sp>
      <p:sp>
        <p:nvSpPr>
          <p:cNvPr id="17" name="Légende encadrée 1 16"/>
          <p:cNvSpPr/>
          <p:nvPr/>
        </p:nvSpPr>
        <p:spPr>
          <a:xfrm>
            <a:off x="6939983" y="4693525"/>
            <a:ext cx="1872208" cy="842130"/>
          </a:xfrm>
          <a:prstGeom prst="borderCallout1">
            <a:avLst>
              <a:gd name="adj1" fmla="val -42986"/>
              <a:gd name="adj2" fmla="val 334"/>
              <a:gd name="adj3" fmla="val -125539"/>
              <a:gd name="adj4" fmla="val -64818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/>
              <a:t>31 MAI</a:t>
            </a:r>
            <a:endParaRPr lang="fr-FR" sz="600" b="1" dirty="0"/>
          </a:p>
          <a:p>
            <a:pPr fontAlgn="ctr"/>
            <a:r>
              <a:rPr lang="fr-FR" sz="400" b="1" u="sng" dirty="0" smtClean="0"/>
              <a:t>Tableaux </a:t>
            </a:r>
            <a:r>
              <a:rPr lang="fr-FR" sz="400" b="1" u="sng" dirty="0"/>
              <a:t>relatifs aux exigences de fonds </a:t>
            </a:r>
            <a:r>
              <a:rPr lang="fr-FR" sz="400" b="1" u="sng" dirty="0" smtClean="0"/>
              <a:t>propres (arrêtés au 31 mars)</a:t>
            </a:r>
          </a:p>
          <a:p>
            <a:pPr fontAlgn="ctr"/>
            <a:r>
              <a:rPr lang="fr-FR" sz="400" b="1" dirty="0" smtClean="0"/>
              <a:t>CA1: </a:t>
            </a:r>
            <a:r>
              <a:rPr lang="fr-FR" sz="400" dirty="0" smtClean="0"/>
              <a:t>Fonds </a:t>
            </a:r>
            <a:r>
              <a:rPr lang="fr-FR" sz="400" dirty="0"/>
              <a:t>propres</a:t>
            </a:r>
          </a:p>
          <a:p>
            <a:pPr fontAlgn="ctr"/>
            <a:r>
              <a:rPr lang="fr-FR" sz="400" b="1" dirty="0" smtClean="0"/>
              <a:t>CA2</a:t>
            </a:r>
            <a:r>
              <a:rPr lang="fr-FR" sz="400" dirty="0" smtClean="0"/>
              <a:t>: Exigences de fonds propres</a:t>
            </a:r>
          </a:p>
          <a:p>
            <a:pPr fontAlgn="ctr"/>
            <a:r>
              <a:rPr lang="fr-FR" sz="400" b="1" dirty="0" smtClean="0"/>
              <a:t>CA3</a:t>
            </a:r>
            <a:r>
              <a:rPr lang="fr-FR" sz="400" dirty="0" smtClean="0"/>
              <a:t>: Ratios de fonds propres</a:t>
            </a:r>
          </a:p>
          <a:p>
            <a:pPr fontAlgn="ctr"/>
            <a:r>
              <a:rPr lang="fr-FR" sz="400" b="1" dirty="0" smtClean="0"/>
              <a:t>CA4</a:t>
            </a:r>
            <a:r>
              <a:rPr lang="fr-FR" sz="400" dirty="0" smtClean="0"/>
              <a:t>: Eléments pour mémoire</a:t>
            </a:r>
          </a:p>
          <a:p>
            <a:pPr fontAlgn="ctr"/>
            <a:r>
              <a:rPr lang="fr-FR" sz="400" b="1" dirty="0" smtClean="0"/>
              <a:t>CA5.1</a:t>
            </a:r>
            <a:r>
              <a:rPr lang="fr-FR" sz="400" dirty="0" smtClean="0"/>
              <a:t>: Dispositions transitoires</a:t>
            </a:r>
          </a:p>
          <a:p>
            <a:pPr fontAlgn="ctr"/>
            <a:r>
              <a:rPr lang="fr-FR" sz="400" b="1" dirty="0" smtClean="0"/>
              <a:t>CA5.2</a:t>
            </a:r>
            <a:r>
              <a:rPr lang="fr-FR" sz="400" dirty="0" smtClean="0"/>
              <a:t>: Dispositions transitoires - Instruments bénéficiant d'une clause d'antériorité : instruments ne constituant pas une aide d'Etat</a:t>
            </a:r>
          </a:p>
          <a:p>
            <a:pPr fontAlgn="ctr"/>
            <a:r>
              <a:rPr lang="fr-FR" sz="400" b="1" dirty="0" smtClean="0"/>
              <a:t>CR_SA</a:t>
            </a:r>
            <a:r>
              <a:rPr lang="fr-FR" sz="400" dirty="0" smtClean="0"/>
              <a:t>: Risque de crédit, de contrepartie et de règlement-livraison en approche standard, feuillet TOTAL</a:t>
            </a:r>
          </a:p>
          <a:p>
            <a:pPr fontAlgn="ctr"/>
            <a:r>
              <a:rPr lang="fr-FR" sz="400" b="1" dirty="0" smtClean="0"/>
              <a:t>CR_SEC_SA</a:t>
            </a:r>
            <a:r>
              <a:rPr lang="fr-FR" sz="400" dirty="0" smtClean="0"/>
              <a:t>: Titrisation en approche standard</a:t>
            </a:r>
          </a:p>
          <a:p>
            <a:pPr fontAlgn="ctr"/>
            <a:r>
              <a:rPr lang="fr-FR" sz="400" b="1" dirty="0" smtClean="0"/>
              <a:t>CA_EP</a:t>
            </a:r>
            <a:r>
              <a:rPr lang="fr-FR" sz="400" dirty="0" smtClean="0"/>
              <a:t>: Exigences de fonds propres spécifiques aux établissements de paiement</a:t>
            </a:r>
          </a:p>
        </p:txBody>
      </p:sp>
      <p:sp>
        <p:nvSpPr>
          <p:cNvPr id="19" name="Légende encadrée 1 18"/>
          <p:cNvSpPr/>
          <p:nvPr/>
        </p:nvSpPr>
        <p:spPr>
          <a:xfrm>
            <a:off x="339041" y="5068579"/>
            <a:ext cx="1872208" cy="923199"/>
          </a:xfrm>
          <a:prstGeom prst="borderCallout1">
            <a:avLst>
              <a:gd name="adj1" fmla="val -679"/>
              <a:gd name="adj2" fmla="val 49889"/>
              <a:gd name="adj3" fmla="val -10905"/>
              <a:gd name="adj4" fmla="val 49862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/>
              <a:t>30 SEPTEMBRE</a:t>
            </a:r>
            <a:endParaRPr lang="fr-FR" sz="600" b="1" dirty="0"/>
          </a:p>
          <a:p>
            <a:pPr fontAlgn="ctr"/>
            <a:r>
              <a:rPr lang="fr-FR" sz="400" b="1" u="sng" dirty="0" smtClean="0">
                <a:solidFill>
                  <a:prstClr val="white"/>
                </a:solidFill>
              </a:rPr>
              <a:t>Tableaux </a:t>
            </a:r>
            <a:r>
              <a:rPr lang="fr-FR" sz="400" b="1" u="sng" dirty="0">
                <a:solidFill>
                  <a:prstClr val="white"/>
                </a:solidFill>
              </a:rPr>
              <a:t>relatifs aux exigences de fonds </a:t>
            </a:r>
            <a:r>
              <a:rPr lang="fr-FR" sz="400" b="1" u="sng" dirty="0" smtClean="0">
                <a:solidFill>
                  <a:prstClr val="white"/>
                </a:solidFill>
              </a:rPr>
              <a:t>propres (</a:t>
            </a:r>
            <a:r>
              <a:rPr lang="fr-FR" sz="400" b="1" u="sng" dirty="0" smtClean="0"/>
              <a:t>arrêtés </a:t>
            </a:r>
            <a:r>
              <a:rPr lang="fr-FR" sz="400" b="1" u="sng" dirty="0"/>
              <a:t>au </a:t>
            </a:r>
            <a:r>
              <a:rPr lang="fr-FR" sz="400" b="1" u="sng" dirty="0" smtClean="0"/>
              <a:t>30 juin)</a:t>
            </a:r>
            <a:endParaRPr lang="fr-FR" sz="400" b="1" u="sng" dirty="0"/>
          </a:p>
          <a:p>
            <a:pPr lvl="0" fontAlgn="ctr"/>
            <a:r>
              <a:rPr lang="fr-FR" sz="400" b="1" dirty="0" smtClean="0">
                <a:solidFill>
                  <a:prstClr val="white"/>
                </a:solidFill>
              </a:rPr>
              <a:t>CA1</a:t>
            </a:r>
            <a:r>
              <a:rPr lang="fr-FR" sz="400" b="1" dirty="0">
                <a:solidFill>
                  <a:prstClr val="white"/>
                </a:solidFill>
              </a:rPr>
              <a:t>: </a:t>
            </a:r>
            <a:r>
              <a:rPr lang="fr-FR" sz="400" dirty="0">
                <a:solidFill>
                  <a:prstClr val="white"/>
                </a:solidFill>
              </a:rPr>
              <a:t>Fonds propres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CA2</a:t>
            </a:r>
            <a:r>
              <a:rPr lang="fr-FR" sz="400" dirty="0">
                <a:solidFill>
                  <a:prstClr val="white"/>
                </a:solidFill>
              </a:rPr>
              <a:t>: Exigences de fonds propres</a:t>
            </a:r>
          </a:p>
          <a:p>
            <a:pPr lvl="0" fontAlgn="ctr"/>
            <a:r>
              <a:rPr lang="fr-FR" sz="400" b="1" dirty="0" smtClean="0">
                <a:solidFill>
                  <a:prstClr val="white"/>
                </a:solidFill>
              </a:rPr>
              <a:t>CA3</a:t>
            </a:r>
            <a:r>
              <a:rPr lang="fr-FR" sz="400" dirty="0" smtClean="0">
                <a:solidFill>
                  <a:prstClr val="white"/>
                </a:solidFill>
              </a:rPr>
              <a:t>: Ratios de fonds propres</a:t>
            </a:r>
          </a:p>
          <a:p>
            <a:pPr lvl="0" fontAlgn="ctr"/>
            <a:r>
              <a:rPr lang="fr-FR" sz="400" b="1" dirty="0" smtClean="0">
                <a:solidFill>
                  <a:prstClr val="white"/>
                </a:solidFill>
              </a:rPr>
              <a:t>CA4</a:t>
            </a:r>
            <a:r>
              <a:rPr lang="fr-FR" sz="400" dirty="0">
                <a:solidFill>
                  <a:prstClr val="white"/>
                </a:solidFill>
              </a:rPr>
              <a:t>: Eléments pour mémoire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CA5.1</a:t>
            </a:r>
            <a:r>
              <a:rPr lang="fr-FR" sz="400" dirty="0">
                <a:solidFill>
                  <a:prstClr val="white"/>
                </a:solidFill>
              </a:rPr>
              <a:t>: Dispositions transitoires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CA5.2</a:t>
            </a:r>
            <a:r>
              <a:rPr lang="fr-FR" sz="400" dirty="0">
                <a:solidFill>
                  <a:prstClr val="white"/>
                </a:solidFill>
              </a:rPr>
              <a:t>: Dispositions transitoires - Instruments bénéficiant d'une clause d'antériorité : instruments ne constituant pas une aide d'Etat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CR_SA</a:t>
            </a:r>
            <a:r>
              <a:rPr lang="fr-FR" sz="400" dirty="0">
                <a:solidFill>
                  <a:prstClr val="white"/>
                </a:solidFill>
              </a:rPr>
              <a:t>: Risque de crédit, de contrepartie et de règlement-livraison en approche standard, feuillet TOTAL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CR_SEC_SA</a:t>
            </a:r>
            <a:r>
              <a:rPr lang="fr-FR" sz="400" dirty="0">
                <a:solidFill>
                  <a:prstClr val="white"/>
                </a:solidFill>
              </a:rPr>
              <a:t>: Titrisation en approche standard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CR_SEC_Details</a:t>
            </a:r>
            <a:r>
              <a:rPr lang="fr-FR" sz="400" dirty="0">
                <a:solidFill>
                  <a:prstClr val="white"/>
                </a:solidFill>
              </a:rPr>
              <a:t> : Informations détaillées sur les titrisations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CA_EP</a:t>
            </a:r>
            <a:r>
              <a:rPr lang="fr-FR" sz="400" dirty="0">
                <a:solidFill>
                  <a:prstClr val="white"/>
                </a:solidFill>
              </a:rPr>
              <a:t>: Exigences de fonds propres spécifiques aux établissements de </a:t>
            </a:r>
            <a:r>
              <a:rPr lang="fr-FR" sz="400" dirty="0" smtClean="0">
                <a:solidFill>
                  <a:prstClr val="white"/>
                </a:solidFill>
              </a:rPr>
              <a:t>paiement</a:t>
            </a:r>
            <a:endParaRPr lang="fr-FR" sz="500" dirty="0">
              <a:solidFill>
                <a:schemeClr val="bg1"/>
              </a:solidFill>
            </a:endParaRPr>
          </a:p>
        </p:txBody>
      </p:sp>
      <p:sp>
        <p:nvSpPr>
          <p:cNvPr id="20" name="Légende encadrée 1 19"/>
          <p:cNvSpPr/>
          <p:nvPr/>
        </p:nvSpPr>
        <p:spPr>
          <a:xfrm>
            <a:off x="530824" y="1218374"/>
            <a:ext cx="1885056" cy="875926"/>
          </a:xfrm>
          <a:prstGeom prst="borderCallout1">
            <a:avLst>
              <a:gd name="adj1" fmla="val 97049"/>
              <a:gd name="adj2" fmla="val 87276"/>
              <a:gd name="adj3" fmla="val 217337"/>
              <a:gd name="adj4" fmla="val 15967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/>
              <a:t>30 </a:t>
            </a:r>
            <a:r>
              <a:rPr lang="fr-FR" sz="600" b="1" dirty="0" smtClean="0"/>
              <a:t>NOVEMBRE</a:t>
            </a:r>
            <a:endParaRPr lang="fr-FR" sz="600" b="1" u="sng" dirty="0" smtClean="0">
              <a:solidFill>
                <a:prstClr val="white"/>
              </a:solidFill>
            </a:endParaRPr>
          </a:p>
          <a:p>
            <a:pPr fontAlgn="ctr"/>
            <a:r>
              <a:rPr lang="fr-FR" sz="400" b="1" u="sng" dirty="0" smtClean="0">
                <a:solidFill>
                  <a:prstClr val="white"/>
                </a:solidFill>
              </a:rPr>
              <a:t>Tableaux </a:t>
            </a:r>
            <a:r>
              <a:rPr lang="fr-FR" sz="400" b="1" u="sng" dirty="0">
                <a:solidFill>
                  <a:prstClr val="white"/>
                </a:solidFill>
              </a:rPr>
              <a:t>relatifs aux exigences de fonds </a:t>
            </a:r>
            <a:r>
              <a:rPr lang="fr-FR" sz="400" b="1" u="sng" dirty="0" smtClean="0">
                <a:solidFill>
                  <a:prstClr val="white"/>
                </a:solidFill>
              </a:rPr>
              <a:t>propres (</a:t>
            </a:r>
            <a:r>
              <a:rPr lang="fr-FR" sz="400" b="1" u="sng" dirty="0" smtClean="0"/>
              <a:t>arrêtés </a:t>
            </a:r>
            <a:r>
              <a:rPr lang="fr-FR" sz="400" b="1" u="sng" dirty="0"/>
              <a:t>au </a:t>
            </a:r>
            <a:r>
              <a:rPr lang="fr-FR" sz="400" b="1" u="sng" dirty="0" smtClean="0"/>
              <a:t>30 septembre)</a:t>
            </a:r>
            <a:endParaRPr lang="fr-FR" sz="400" b="1" u="sng" dirty="0"/>
          </a:p>
          <a:p>
            <a:pPr lvl="0" fontAlgn="ctr"/>
            <a:r>
              <a:rPr lang="fr-FR" sz="400" b="1" dirty="0" smtClean="0">
                <a:solidFill>
                  <a:prstClr val="white"/>
                </a:solidFill>
              </a:rPr>
              <a:t>CA1</a:t>
            </a:r>
            <a:r>
              <a:rPr lang="fr-FR" sz="400" b="1" dirty="0">
                <a:solidFill>
                  <a:prstClr val="white"/>
                </a:solidFill>
              </a:rPr>
              <a:t>: </a:t>
            </a:r>
            <a:r>
              <a:rPr lang="fr-FR" sz="400" dirty="0">
                <a:solidFill>
                  <a:prstClr val="white"/>
                </a:solidFill>
              </a:rPr>
              <a:t>Fonds propres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CA2</a:t>
            </a:r>
            <a:r>
              <a:rPr lang="fr-FR" sz="400" dirty="0">
                <a:solidFill>
                  <a:prstClr val="white"/>
                </a:solidFill>
              </a:rPr>
              <a:t>: Exigences de fonds propres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CA3</a:t>
            </a:r>
            <a:r>
              <a:rPr lang="fr-FR" sz="400" dirty="0">
                <a:solidFill>
                  <a:prstClr val="white"/>
                </a:solidFill>
              </a:rPr>
              <a:t>: Ratios de fonds propres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CA4</a:t>
            </a:r>
            <a:r>
              <a:rPr lang="fr-FR" sz="400" dirty="0">
                <a:solidFill>
                  <a:prstClr val="white"/>
                </a:solidFill>
              </a:rPr>
              <a:t>: Eléments pour mémoire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CA5.1</a:t>
            </a:r>
            <a:r>
              <a:rPr lang="fr-FR" sz="400" dirty="0">
                <a:solidFill>
                  <a:prstClr val="white"/>
                </a:solidFill>
              </a:rPr>
              <a:t>: Dispositions transitoires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CA5.2</a:t>
            </a:r>
            <a:r>
              <a:rPr lang="fr-FR" sz="400" dirty="0">
                <a:solidFill>
                  <a:prstClr val="white"/>
                </a:solidFill>
              </a:rPr>
              <a:t>: Dispositions transitoires - Instruments bénéficiant d'une clause d'antériorité : instruments ne constituant pas une aide d'Etat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CR_SA</a:t>
            </a:r>
            <a:r>
              <a:rPr lang="fr-FR" sz="400" dirty="0">
                <a:solidFill>
                  <a:prstClr val="white"/>
                </a:solidFill>
              </a:rPr>
              <a:t>: Risque de crédit, de contrepartie et de règlement-livraison en approche standard, feuillet TOTAL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CR_SEC_SA</a:t>
            </a:r>
            <a:r>
              <a:rPr lang="fr-FR" sz="400" dirty="0">
                <a:solidFill>
                  <a:prstClr val="white"/>
                </a:solidFill>
              </a:rPr>
              <a:t>: Titrisation en approche standard</a:t>
            </a:r>
          </a:p>
          <a:p>
            <a:pPr lvl="0" fontAlgn="ctr"/>
            <a:r>
              <a:rPr lang="fr-FR" sz="400" b="1" dirty="0" smtClean="0">
                <a:solidFill>
                  <a:prstClr val="white"/>
                </a:solidFill>
              </a:rPr>
              <a:t>CA_EP</a:t>
            </a:r>
            <a:r>
              <a:rPr lang="fr-FR" sz="400" dirty="0">
                <a:solidFill>
                  <a:prstClr val="white"/>
                </a:solidFill>
              </a:rPr>
              <a:t>: Exigences de fonds propres spécifiques aux établissements de </a:t>
            </a:r>
            <a:r>
              <a:rPr lang="fr-FR" sz="400" dirty="0" smtClean="0">
                <a:solidFill>
                  <a:prstClr val="white"/>
                </a:solidFill>
              </a:rPr>
              <a:t>paiement</a:t>
            </a:r>
            <a:endParaRPr lang="fr-FR" sz="500" dirty="0">
              <a:solidFill>
                <a:schemeClr val="bg1"/>
              </a:solidFill>
            </a:endParaRPr>
          </a:p>
        </p:txBody>
      </p:sp>
      <p:sp>
        <p:nvSpPr>
          <p:cNvPr id="21" name="Légende encadrée 1 20"/>
          <p:cNvSpPr/>
          <p:nvPr/>
        </p:nvSpPr>
        <p:spPr>
          <a:xfrm>
            <a:off x="4854282" y="549005"/>
            <a:ext cx="1895524" cy="951068"/>
          </a:xfrm>
          <a:prstGeom prst="borderCallout1">
            <a:avLst>
              <a:gd name="adj1" fmla="val 99075"/>
              <a:gd name="adj2" fmla="val 49959"/>
              <a:gd name="adj3" fmla="val 105402"/>
              <a:gd name="adj4" fmla="val 49986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/>
              <a:t>28 FÉVRIER</a:t>
            </a:r>
            <a:endParaRPr lang="fr-FR" sz="600" b="1" u="sng" dirty="0" smtClean="0">
              <a:solidFill>
                <a:prstClr val="white"/>
              </a:solidFill>
            </a:endParaRPr>
          </a:p>
          <a:p>
            <a:pPr fontAlgn="ctr"/>
            <a:r>
              <a:rPr lang="fr-FR" sz="400" b="1" u="sng" dirty="0" smtClean="0">
                <a:solidFill>
                  <a:prstClr val="white"/>
                </a:solidFill>
              </a:rPr>
              <a:t>Tableaux </a:t>
            </a:r>
            <a:r>
              <a:rPr lang="fr-FR" sz="400" b="1" u="sng" dirty="0">
                <a:solidFill>
                  <a:prstClr val="white"/>
                </a:solidFill>
              </a:rPr>
              <a:t>relatifs aux exigences de fonds </a:t>
            </a:r>
            <a:r>
              <a:rPr lang="fr-FR" sz="400" b="1" u="sng" dirty="0" smtClean="0">
                <a:solidFill>
                  <a:prstClr val="white"/>
                </a:solidFill>
              </a:rPr>
              <a:t>propres (</a:t>
            </a:r>
            <a:r>
              <a:rPr lang="fr-FR" sz="400" b="1" u="sng" dirty="0" smtClean="0"/>
              <a:t>arrêtés </a:t>
            </a:r>
            <a:r>
              <a:rPr lang="fr-FR" sz="400" b="1" u="sng" dirty="0"/>
              <a:t>au </a:t>
            </a:r>
            <a:r>
              <a:rPr lang="fr-FR" sz="400" b="1" u="sng" dirty="0" smtClean="0"/>
              <a:t>31 décembre)</a:t>
            </a:r>
            <a:endParaRPr lang="fr-FR" sz="400" b="1" u="sng" dirty="0"/>
          </a:p>
          <a:p>
            <a:pPr lvl="0" fontAlgn="ctr"/>
            <a:r>
              <a:rPr lang="fr-FR" sz="400" b="1" dirty="0" smtClean="0">
                <a:solidFill>
                  <a:prstClr val="white"/>
                </a:solidFill>
              </a:rPr>
              <a:t>CA1</a:t>
            </a:r>
            <a:r>
              <a:rPr lang="fr-FR" sz="400" b="1" dirty="0">
                <a:solidFill>
                  <a:prstClr val="white"/>
                </a:solidFill>
              </a:rPr>
              <a:t>: </a:t>
            </a:r>
            <a:r>
              <a:rPr lang="fr-FR" sz="400" dirty="0">
                <a:solidFill>
                  <a:prstClr val="white"/>
                </a:solidFill>
              </a:rPr>
              <a:t>Fonds propres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CA2</a:t>
            </a:r>
            <a:r>
              <a:rPr lang="fr-FR" sz="400" dirty="0">
                <a:solidFill>
                  <a:prstClr val="white"/>
                </a:solidFill>
              </a:rPr>
              <a:t>: Exigences de fonds propres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CA3</a:t>
            </a:r>
            <a:r>
              <a:rPr lang="fr-FR" sz="400" dirty="0">
                <a:solidFill>
                  <a:prstClr val="white"/>
                </a:solidFill>
              </a:rPr>
              <a:t>: Ratios de fonds propres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CA4</a:t>
            </a:r>
            <a:r>
              <a:rPr lang="fr-FR" sz="400" dirty="0">
                <a:solidFill>
                  <a:prstClr val="white"/>
                </a:solidFill>
              </a:rPr>
              <a:t>: Eléments pour mémoire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CA5.1</a:t>
            </a:r>
            <a:r>
              <a:rPr lang="fr-FR" sz="400" dirty="0">
                <a:solidFill>
                  <a:prstClr val="white"/>
                </a:solidFill>
              </a:rPr>
              <a:t>: Dispositions transitoires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CA5.2</a:t>
            </a:r>
            <a:r>
              <a:rPr lang="fr-FR" sz="400" dirty="0">
                <a:solidFill>
                  <a:prstClr val="white"/>
                </a:solidFill>
              </a:rPr>
              <a:t>: Dispositions transitoires - Instruments bénéficiant d'une clause d'antériorité : instruments ne constituant pas une aide d'Etat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CR_SA</a:t>
            </a:r>
            <a:r>
              <a:rPr lang="fr-FR" sz="400" dirty="0">
                <a:solidFill>
                  <a:prstClr val="white"/>
                </a:solidFill>
              </a:rPr>
              <a:t>: Risque de crédit, de contrepartie et de règlement-livraison en approche standard, feuillet TOTAL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CR_SEC_SA</a:t>
            </a:r>
            <a:r>
              <a:rPr lang="fr-FR" sz="400" dirty="0">
                <a:solidFill>
                  <a:prstClr val="white"/>
                </a:solidFill>
              </a:rPr>
              <a:t>: Titrisation en approche standard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CR_SEC_Details</a:t>
            </a:r>
            <a:r>
              <a:rPr lang="fr-FR" sz="400" dirty="0">
                <a:solidFill>
                  <a:prstClr val="white"/>
                </a:solidFill>
              </a:rPr>
              <a:t> : Informations détaillées sur les titrisations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CA_EP</a:t>
            </a:r>
            <a:r>
              <a:rPr lang="fr-FR" sz="400" dirty="0">
                <a:solidFill>
                  <a:prstClr val="white"/>
                </a:solidFill>
              </a:rPr>
              <a:t>: Exigences de fonds propres spécifiques aux établissements de </a:t>
            </a:r>
            <a:r>
              <a:rPr lang="fr-FR" sz="400" dirty="0" smtClean="0">
                <a:solidFill>
                  <a:prstClr val="white"/>
                </a:solidFill>
              </a:rPr>
              <a:t>paiement</a:t>
            </a:r>
            <a:endParaRPr lang="fr-FR" sz="500" dirty="0">
              <a:solidFill>
                <a:schemeClr val="bg1"/>
              </a:solidFill>
            </a:endParaRPr>
          </a:p>
        </p:txBody>
      </p:sp>
      <p:sp>
        <p:nvSpPr>
          <p:cNvPr id="22" name="Légende encadrée 1 21"/>
          <p:cNvSpPr/>
          <p:nvPr/>
        </p:nvSpPr>
        <p:spPr>
          <a:xfrm>
            <a:off x="6942514" y="2061661"/>
            <a:ext cx="1872208" cy="490844"/>
          </a:xfrm>
          <a:prstGeom prst="borderCallout1">
            <a:avLst>
              <a:gd name="adj1" fmla="val 98405"/>
              <a:gd name="adj2" fmla="val 127"/>
              <a:gd name="adj3" fmla="val 266317"/>
              <a:gd name="adj4" fmla="val -6198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600" b="1" dirty="0">
                <a:solidFill>
                  <a:schemeClr val="bg1"/>
                </a:solidFill>
              </a:rPr>
              <a:t>25 </a:t>
            </a:r>
            <a:r>
              <a:rPr lang="fr-FR" sz="600" b="1" dirty="0" smtClean="0">
                <a:solidFill>
                  <a:schemeClr val="bg1"/>
                </a:solidFill>
              </a:rPr>
              <a:t>AVRIL </a:t>
            </a:r>
            <a:r>
              <a:rPr lang="fr-FR" sz="400" b="1" dirty="0" smtClean="0">
                <a:solidFill>
                  <a:schemeClr val="bg1"/>
                </a:solidFill>
              </a:rPr>
              <a:t>(T - J+25)</a:t>
            </a:r>
          </a:p>
          <a:p>
            <a:r>
              <a:rPr lang="fr-FR" sz="400" b="1" u="sng" dirty="0" smtClean="0">
                <a:solidFill>
                  <a:schemeClr val="bg1"/>
                </a:solidFill>
              </a:rPr>
              <a:t>Tableaux SURFI remis par blocs d'activités - Socle Commun </a:t>
            </a:r>
            <a:r>
              <a:rPr lang="fr-FR" sz="400" b="1" i="1" u="sng" dirty="0" smtClean="0">
                <a:solidFill>
                  <a:schemeClr val="bg1"/>
                </a:solidFill>
              </a:rPr>
              <a:t>(Trimestriel)</a:t>
            </a:r>
            <a:r>
              <a:rPr lang="fr-FR" sz="400" b="1" u="sng" dirty="0" smtClean="0">
                <a:solidFill>
                  <a:schemeClr val="bg1"/>
                </a:solidFill>
              </a:rPr>
              <a:t>: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SITUATION</a:t>
            </a:r>
            <a:r>
              <a:rPr lang="fr-FR" sz="400" dirty="0" smtClean="0">
                <a:solidFill>
                  <a:schemeClr val="bg1"/>
                </a:solidFill>
              </a:rPr>
              <a:t>: Situation </a:t>
            </a:r>
            <a:endParaRPr lang="fr-FR" sz="400" dirty="0">
              <a:solidFill>
                <a:schemeClr val="bg1"/>
              </a:solidFill>
            </a:endParaRP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TIT_TRANS</a:t>
            </a:r>
            <a:r>
              <a:rPr lang="fr-FR" sz="400" dirty="0" smtClean="0">
                <a:solidFill>
                  <a:schemeClr val="bg1"/>
                </a:solidFill>
              </a:rPr>
              <a:t>: Opérations </a:t>
            </a:r>
            <a:r>
              <a:rPr lang="fr-FR" sz="400" dirty="0">
                <a:solidFill>
                  <a:schemeClr val="bg1"/>
                </a:solidFill>
              </a:rPr>
              <a:t>sur titres de </a:t>
            </a:r>
            <a:r>
              <a:rPr lang="fr-FR" sz="400" dirty="0" smtClean="0">
                <a:solidFill>
                  <a:schemeClr val="bg1"/>
                </a:solidFill>
              </a:rPr>
              <a:t>transaction, </a:t>
            </a:r>
            <a:r>
              <a:rPr lang="fr-FR" sz="400" dirty="0">
                <a:solidFill>
                  <a:schemeClr val="bg1"/>
                </a:solidFill>
              </a:rPr>
              <a:t>opérations diverses et valeurs immobilières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RESU_INFI</a:t>
            </a:r>
            <a:r>
              <a:rPr lang="fr-FR" sz="400" dirty="0" smtClean="0">
                <a:solidFill>
                  <a:schemeClr val="bg1"/>
                </a:solidFill>
              </a:rPr>
              <a:t>: Résultats </a:t>
            </a:r>
            <a:r>
              <a:rPr lang="fr-FR" sz="400" dirty="0">
                <a:solidFill>
                  <a:schemeClr val="bg1"/>
                </a:solidFill>
              </a:rPr>
              <a:t>des opérations sur instruments financiers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C_IMPAYEES</a:t>
            </a:r>
            <a:r>
              <a:rPr lang="fr-FR" sz="400" dirty="0" smtClean="0">
                <a:solidFill>
                  <a:schemeClr val="bg1"/>
                </a:solidFill>
              </a:rPr>
              <a:t>: Créances impayées</a:t>
            </a:r>
            <a:endParaRPr lang="fr-FR" sz="400" dirty="0">
              <a:solidFill>
                <a:schemeClr val="bg1"/>
              </a:solidFill>
            </a:endParaRPr>
          </a:p>
        </p:txBody>
      </p:sp>
      <p:sp>
        <p:nvSpPr>
          <p:cNvPr id="24" name="Légende encadrée 1 23"/>
          <p:cNvSpPr/>
          <p:nvPr/>
        </p:nvSpPr>
        <p:spPr>
          <a:xfrm>
            <a:off x="2694042" y="206222"/>
            <a:ext cx="1872207" cy="540060"/>
          </a:xfrm>
          <a:prstGeom prst="borderCallout1">
            <a:avLst>
              <a:gd name="adj1" fmla="val 99600"/>
              <a:gd name="adj2" fmla="val 49948"/>
              <a:gd name="adj3" fmla="val 118422"/>
              <a:gd name="adj4" fmla="val 5005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600" b="1" dirty="0">
                <a:solidFill>
                  <a:schemeClr val="tx1"/>
                </a:solidFill>
              </a:rPr>
              <a:t>25 </a:t>
            </a:r>
            <a:r>
              <a:rPr lang="fr-FR" sz="600" b="1" dirty="0" smtClean="0">
                <a:solidFill>
                  <a:schemeClr val="tx1"/>
                </a:solidFill>
              </a:rPr>
              <a:t>JANVIER </a:t>
            </a:r>
            <a:r>
              <a:rPr lang="fr-FR" sz="400" b="1" dirty="0" smtClean="0">
                <a:solidFill>
                  <a:schemeClr val="tx1"/>
                </a:solidFill>
              </a:rPr>
              <a:t>(T ou S - J+25)</a:t>
            </a:r>
          </a:p>
          <a:p>
            <a:r>
              <a:rPr lang="fr-FR" sz="350" b="1" u="sng" dirty="0" smtClean="0">
                <a:solidFill>
                  <a:schemeClr val="tx1"/>
                </a:solidFill>
              </a:rPr>
              <a:t>Tableaux SURFI remis par blocs d'activités - Socle Commun </a:t>
            </a:r>
          </a:p>
          <a:p>
            <a:r>
              <a:rPr lang="fr-FR" sz="350" b="1" i="1" dirty="0" smtClean="0">
                <a:solidFill>
                  <a:schemeClr val="tx1"/>
                </a:solidFill>
              </a:rPr>
              <a:t>Trimestriel</a:t>
            </a:r>
            <a:endParaRPr lang="fr-FR" sz="350" b="1" i="1" dirty="0">
              <a:solidFill>
                <a:schemeClr val="tx1"/>
              </a:solidFill>
            </a:endParaRP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SITUATION</a:t>
            </a:r>
            <a:r>
              <a:rPr lang="fr-FR" sz="350" dirty="0" smtClean="0">
                <a:solidFill>
                  <a:schemeClr val="tx1"/>
                </a:solidFill>
              </a:rPr>
              <a:t>: Situation </a:t>
            </a:r>
            <a:endParaRPr lang="fr-FR" sz="350" dirty="0">
              <a:solidFill>
                <a:schemeClr val="tx1"/>
              </a:solidFill>
            </a:endParaRP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TIT_TRANS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sur titres de </a:t>
            </a:r>
            <a:r>
              <a:rPr lang="fr-FR" sz="350" dirty="0" smtClean="0">
                <a:solidFill>
                  <a:schemeClr val="tx1"/>
                </a:solidFill>
              </a:rPr>
              <a:t>transaction, </a:t>
            </a:r>
            <a:r>
              <a:rPr lang="fr-FR" sz="350" dirty="0">
                <a:solidFill>
                  <a:schemeClr val="tx1"/>
                </a:solidFill>
              </a:rPr>
              <a:t>opérations diverses et valeurs immobilières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RESU_INFI</a:t>
            </a:r>
            <a:r>
              <a:rPr lang="fr-FR" sz="350" dirty="0" smtClean="0">
                <a:solidFill>
                  <a:schemeClr val="tx1"/>
                </a:solidFill>
              </a:rPr>
              <a:t>: Résultats </a:t>
            </a:r>
            <a:r>
              <a:rPr lang="fr-FR" sz="350" dirty="0">
                <a:solidFill>
                  <a:schemeClr val="tx1"/>
                </a:solidFill>
              </a:rPr>
              <a:t>des opérations sur instruments financiers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C_IMPAYEES</a:t>
            </a:r>
            <a:r>
              <a:rPr lang="fr-FR" sz="350" dirty="0" smtClean="0">
                <a:solidFill>
                  <a:schemeClr val="tx1"/>
                </a:solidFill>
              </a:rPr>
              <a:t>: Créances </a:t>
            </a:r>
            <a:r>
              <a:rPr lang="fr-FR" sz="350" dirty="0">
                <a:solidFill>
                  <a:schemeClr val="tx1"/>
                </a:solidFill>
              </a:rPr>
              <a:t>impayées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Semestriel: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CAPITAUXP</a:t>
            </a:r>
            <a:r>
              <a:rPr lang="fr-FR" sz="350" dirty="0" smtClean="0">
                <a:solidFill>
                  <a:schemeClr val="tx1"/>
                </a:solidFill>
              </a:rPr>
              <a:t>: Provisions</a:t>
            </a:r>
            <a:r>
              <a:rPr lang="fr-FR" sz="350" dirty="0">
                <a:solidFill>
                  <a:schemeClr val="tx1"/>
                </a:solidFill>
              </a:rPr>
              <a:t>, capitaux propres et assimilés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INTRA_GPE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le </a:t>
            </a:r>
            <a:r>
              <a:rPr lang="fr-FR" sz="350" dirty="0" smtClean="0">
                <a:solidFill>
                  <a:schemeClr val="tx1"/>
                </a:solidFill>
              </a:rPr>
              <a:t>groupe</a:t>
            </a:r>
            <a:endParaRPr lang="fr-FR" sz="350" dirty="0">
              <a:solidFill>
                <a:schemeClr val="tx1"/>
              </a:solidFill>
            </a:endParaRPr>
          </a:p>
        </p:txBody>
      </p:sp>
      <p:sp>
        <p:nvSpPr>
          <p:cNvPr id="25" name="Légende encadrée 1 24"/>
          <p:cNvSpPr/>
          <p:nvPr/>
        </p:nvSpPr>
        <p:spPr>
          <a:xfrm>
            <a:off x="339041" y="2252329"/>
            <a:ext cx="1872208" cy="490844"/>
          </a:xfrm>
          <a:prstGeom prst="borderCallout1">
            <a:avLst>
              <a:gd name="adj1" fmla="val 98017"/>
              <a:gd name="adj2" fmla="val 99433"/>
              <a:gd name="adj3" fmla="val 227183"/>
              <a:gd name="adj4" fmla="val 169043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600" b="1" dirty="0">
                <a:solidFill>
                  <a:schemeClr val="tx1"/>
                </a:solidFill>
              </a:rPr>
              <a:t>25 </a:t>
            </a:r>
            <a:r>
              <a:rPr lang="fr-FR" sz="600" b="1" dirty="0" smtClean="0">
                <a:solidFill>
                  <a:schemeClr val="tx1"/>
                </a:solidFill>
              </a:rPr>
              <a:t>OCTOBRE </a:t>
            </a:r>
            <a:r>
              <a:rPr lang="fr-FR" sz="400" b="1" dirty="0" smtClean="0">
                <a:solidFill>
                  <a:schemeClr val="tx1"/>
                </a:solidFill>
              </a:rPr>
              <a:t>(T - J+25)</a:t>
            </a:r>
          </a:p>
          <a:p>
            <a:r>
              <a:rPr lang="fr-FR" sz="400" b="1" u="sng" dirty="0" smtClean="0">
                <a:solidFill>
                  <a:schemeClr val="tx1"/>
                </a:solidFill>
              </a:rPr>
              <a:t>Tableaux SURFI remis par blocs d'activités - Socle Commun</a:t>
            </a:r>
            <a:r>
              <a:rPr lang="fr-FR" sz="400" b="1" u="sng" dirty="0">
                <a:solidFill>
                  <a:schemeClr val="tx1"/>
                </a:solidFill>
              </a:rPr>
              <a:t> </a:t>
            </a:r>
            <a:r>
              <a:rPr lang="fr-FR" sz="400" b="1" i="1" u="sng" dirty="0" smtClean="0">
                <a:solidFill>
                  <a:schemeClr val="tx1"/>
                </a:solidFill>
              </a:rPr>
              <a:t>(Trimestriel): </a:t>
            </a: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SITUATION</a:t>
            </a:r>
            <a:r>
              <a:rPr lang="fr-FR" sz="400" dirty="0" smtClean="0">
                <a:solidFill>
                  <a:schemeClr val="tx1"/>
                </a:solidFill>
              </a:rPr>
              <a:t>: Situation </a:t>
            </a:r>
            <a:endParaRPr lang="fr-FR" sz="400" dirty="0">
              <a:solidFill>
                <a:schemeClr val="tx1"/>
              </a:solidFill>
            </a:endParaRP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TIT_TRANS</a:t>
            </a:r>
            <a:r>
              <a:rPr lang="fr-FR" sz="400" dirty="0" smtClean="0">
                <a:solidFill>
                  <a:schemeClr val="tx1"/>
                </a:solidFill>
              </a:rPr>
              <a:t>: Opérations </a:t>
            </a:r>
            <a:r>
              <a:rPr lang="fr-FR" sz="400" dirty="0">
                <a:solidFill>
                  <a:schemeClr val="tx1"/>
                </a:solidFill>
              </a:rPr>
              <a:t>sur titres de </a:t>
            </a:r>
            <a:r>
              <a:rPr lang="fr-FR" sz="400" dirty="0" smtClean="0">
                <a:solidFill>
                  <a:schemeClr val="tx1"/>
                </a:solidFill>
              </a:rPr>
              <a:t>transaction, </a:t>
            </a:r>
            <a:r>
              <a:rPr lang="fr-FR" sz="400" dirty="0">
                <a:solidFill>
                  <a:schemeClr val="tx1"/>
                </a:solidFill>
              </a:rPr>
              <a:t>opérations diverses et valeurs immobilières</a:t>
            </a: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RESU_INFI</a:t>
            </a:r>
            <a:r>
              <a:rPr lang="fr-FR" sz="400" dirty="0" smtClean="0">
                <a:solidFill>
                  <a:schemeClr val="tx1"/>
                </a:solidFill>
              </a:rPr>
              <a:t>: Résultats </a:t>
            </a:r>
            <a:r>
              <a:rPr lang="fr-FR" sz="400" dirty="0">
                <a:solidFill>
                  <a:schemeClr val="tx1"/>
                </a:solidFill>
              </a:rPr>
              <a:t>des opérations sur instruments financiers</a:t>
            </a: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C_IMPAYEES</a:t>
            </a:r>
            <a:r>
              <a:rPr lang="fr-FR" sz="400" dirty="0" smtClean="0">
                <a:solidFill>
                  <a:schemeClr val="tx1"/>
                </a:solidFill>
              </a:rPr>
              <a:t>: Créances impayées</a:t>
            </a:r>
            <a:endParaRPr lang="fr-FR" sz="400" dirty="0">
              <a:solidFill>
                <a:schemeClr val="tx1"/>
              </a:solidFill>
            </a:endParaRPr>
          </a:p>
        </p:txBody>
      </p:sp>
      <p:sp>
        <p:nvSpPr>
          <p:cNvPr id="26" name="Légende encadrée 1 25"/>
          <p:cNvSpPr/>
          <p:nvPr/>
        </p:nvSpPr>
        <p:spPr>
          <a:xfrm>
            <a:off x="3719627" y="4477468"/>
            <a:ext cx="1872208" cy="631646"/>
          </a:xfrm>
          <a:prstGeom prst="borderCallout1">
            <a:avLst>
              <a:gd name="adj1" fmla="val 2956"/>
              <a:gd name="adj2" fmla="val 50223"/>
              <a:gd name="adj3" fmla="val -83823"/>
              <a:gd name="adj4" fmla="val 5004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600" b="1" dirty="0">
                <a:solidFill>
                  <a:schemeClr val="tx1"/>
                </a:solidFill>
              </a:rPr>
              <a:t>25 </a:t>
            </a:r>
            <a:r>
              <a:rPr lang="fr-FR" sz="600" b="1" dirty="0" smtClean="0">
                <a:solidFill>
                  <a:schemeClr val="tx1"/>
                </a:solidFill>
              </a:rPr>
              <a:t>JUILLET </a:t>
            </a:r>
            <a:r>
              <a:rPr lang="fr-FR" sz="400" b="1" dirty="0" smtClean="0">
                <a:solidFill>
                  <a:schemeClr val="tx1"/>
                </a:solidFill>
              </a:rPr>
              <a:t>(T ou S - J+25)</a:t>
            </a:r>
          </a:p>
          <a:p>
            <a:r>
              <a:rPr lang="fr-FR" sz="350" b="1" u="sng" dirty="0" smtClean="0">
                <a:solidFill>
                  <a:schemeClr val="tx1"/>
                </a:solidFill>
              </a:rPr>
              <a:t>Tableaux SURFI remis par blocs d'activités - Socle Commun</a:t>
            </a:r>
            <a:endParaRPr lang="fr-FR" sz="350" b="1" u="sng" dirty="0">
              <a:solidFill>
                <a:schemeClr val="tx1"/>
              </a:solidFill>
            </a:endParaRPr>
          </a:p>
          <a:p>
            <a:pPr fontAlgn="ctr"/>
            <a:r>
              <a:rPr lang="fr-FR" sz="350" b="1" i="1" dirty="0" smtClean="0">
                <a:solidFill>
                  <a:schemeClr val="tx1"/>
                </a:solidFill>
              </a:rPr>
              <a:t>Trimestriel:</a:t>
            </a:r>
            <a:endParaRPr lang="fr-FR" sz="350" b="1" dirty="0" smtClean="0">
              <a:solidFill>
                <a:schemeClr val="tx1"/>
              </a:solidFill>
            </a:endParaRP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SITUATION</a:t>
            </a:r>
            <a:r>
              <a:rPr lang="fr-FR" sz="350" dirty="0" smtClean="0">
                <a:solidFill>
                  <a:schemeClr val="tx1"/>
                </a:solidFill>
              </a:rPr>
              <a:t>: Situation </a:t>
            </a:r>
            <a:endParaRPr lang="fr-FR" sz="350" dirty="0">
              <a:solidFill>
                <a:schemeClr val="tx1"/>
              </a:solidFill>
            </a:endParaRP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TIT_TRANS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sur titres de </a:t>
            </a:r>
            <a:r>
              <a:rPr lang="fr-FR" sz="350" dirty="0" smtClean="0">
                <a:solidFill>
                  <a:schemeClr val="tx1"/>
                </a:solidFill>
              </a:rPr>
              <a:t>transaction, </a:t>
            </a:r>
            <a:r>
              <a:rPr lang="fr-FR" sz="350" dirty="0">
                <a:solidFill>
                  <a:schemeClr val="tx1"/>
                </a:solidFill>
              </a:rPr>
              <a:t>opérations diverses et valeurs immobilières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RESU_INFI</a:t>
            </a:r>
            <a:r>
              <a:rPr lang="fr-FR" sz="350" dirty="0" smtClean="0">
                <a:solidFill>
                  <a:schemeClr val="tx1"/>
                </a:solidFill>
              </a:rPr>
              <a:t>: Résultats </a:t>
            </a:r>
            <a:r>
              <a:rPr lang="fr-FR" sz="350" dirty="0">
                <a:solidFill>
                  <a:schemeClr val="tx1"/>
                </a:solidFill>
              </a:rPr>
              <a:t>des opérations sur instruments financiers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C_IMPAYEES</a:t>
            </a:r>
            <a:r>
              <a:rPr lang="fr-FR" sz="350" dirty="0" smtClean="0">
                <a:solidFill>
                  <a:schemeClr val="tx1"/>
                </a:solidFill>
              </a:rPr>
              <a:t>: Créances </a:t>
            </a:r>
            <a:r>
              <a:rPr lang="fr-FR" sz="350" dirty="0">
                <a:solidFill>
                  <a:schemeClr val="tx1"/>
                </a:solidFill>
              </a:rPr>
              <a:t>impayées</a:t>
            </a:r>
          </a:p>
          <a:p>
            <a:pPr fontAlgn="ctr"/>
            <a:r>
              <a:rPr lang="fr-FR" sz="350" b="1" i="1" dirty="0" smtClean="0">
                <a:solidFill>
                  <a:schemeClr val="tx1"/>
                </a:solidFill>
              </a:rPr>
              <a:t>Semestriel :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CAPITAUXP</a:t>
            </a:r>
            <a:r>
              <a:rPr lang="fr-FR" sz="350" dirty="0" smtClean="0">
                <a:solidFill>
                  <a:schemeClr val="tx1"/>
                </a:solidFill>
              </a:rPr>
              <a:t>: Provisions</a:t>
            </a:r>
            <a:r>
              <a:rPr lang="fr-FR" sz="350" dirty="0">
                <a:solidFill>
                  <a:schemeClr val="tx1"/>
                </a:solidFill>
              </a:rPr>
              <a:t>, capitaux propres et assimilés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INTRA_GPE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le groupe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CPTE_RESU</a:t>
            </a:r>
            <a:r>
              <a:rPr lang="fr-FR" sz="350" dirty="0" smtClean="0">
                <a:solidFill>
                  <a:schemeClr val="tx1"/>
                </a:solidFill>
              </a:rPr>
              <a:t>: Compte </a:t>
            </a:r>
            <a:r>
              <a:rPr lang="fr-FR" sz="350" dirty="0">
                <a:solidFill>
                  <a:schemeClr val="tx1"/>
                </a:solidFill>
              </a:rPr>
              <a:t>de </a:t>
            </a:r>
            <a:r>
              <a:rPr lang="fr-FR" sz="350" dirty="0" smtClean="0">
                <a:solidFill>
                  <a:schemeClr val="tx1"/>
                </a:solidFill>
              </a:rPr>
              <a:t>résultat</a:t>
            </a:r>
            <a:endParaRPr lang="fr-FR" sz="350" dirty="0">
              <a:solidFill>
                <a:schemeClr val="tx1"/>
              </a:solidFill>
            </a:endParaRPr>
          </a:p>
        </p:txBody>
      </p:sp>
      <p:sp>
        <p:nvSpPr>
          <p:cNvPr id="23" name="Légende encadrée 1 22"/>
          <p:cNvSpPr/>
          <p:nvPr/>
        </p:nvSpPr>
        <p:spPr>
          <a:xfrm>
            <a:off x="2694041" y="836292"/>
            <a:ext cx="1872208" cy="530822"/>
          </a:xfrm>
          <a:prstGeom prst="borderCallout1">
            <a:avLst>
              <a:gd name="adj1" fmla="val 99600"/>
              <a:gd name="adj2" fmla="val 49948"/>
              <a:gd name="adj3" fmla="val 113712"/>
              <a:gd name="adj4" fmla="val 50009"/>
            </a:avLst>
          </a:prstGeom>
          <a:solidFill>
            <a:schemeClr val="accent6">
              <a:lumMod val="60000"/>
              <a:lumOff val="40000"/>
              <a:alpha val="39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tx1"/>
                </a:solidFill>
              </a:rPr>
              <a:t>Bloc d’activité </a:t>
            </a:r>
            <a:r>
              <a:rPr lang="fr-FR" sz="350" b="1" u="sng" dirty="0">
                <a:solidFill>
                  <a:schemeClr val="tx1"/>
                </a:solidFill>
              </a:rPr>
              <a:t>avec la </a:t>
            </a:r>
            <a:r>
              <a:rPr lang="fr-FR" sz="350" b="1" u="sng" dirty="0" smtClean="0">
                <a:solidFill>
                  <a:schemeClr val="tx1"/>
                </a:solidFill>
              </a:rPr>
              <a:t>clientèle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(Trimestriel) </a:t>
            </a:r>
            <a:r>
              <a:rPr lang="fr-FR" sz="350" b="1" i="1" u="sng" dirty="0">
                <a:solidFill>
                  <a:schemeClr val="tx1"/>
                </a:solidFill>
              </a:rPr>
              <a:t>:</a:t>
            </a:r>
          </a:p>
          <a:p>
            <a:r>
              <a:rPr lang="fr-FR" sz="350" b="1" i="1" u="sng" dirty="0" smtClean="0">
                <a:solidFill>
                  <a:schemeClr val="tx1"/>
                </a:solidFill>
              </a:rPr>
              <a:t>Seuil :</a:t>
            </a:r>
            <a:r>
              <a:rPr lang="fr-FR" sz="350" i="1" dirty="0" smtClean="0">
                <a:solidFill>
                  <a:schemeClr val="tx1"/>
                </a:solidFill>
              </a:rPr>
              <a:t> Remis </a:t>
            </a:r>
            <a:r>
              <a:rPr lang="fr-FR" sz="350" i="1" dirty="0">
                <a:solidFill>
                  <a:schemeClr val="tx1"/>
                </a:solidFill>
              </a:rPr>
              <a:t>systématiquement pendant les 24 </a:t>
            </a:r>
            <a:r>
              <a:rPr lang="fr-FR" sz="350" i="1" dirty="0" smtClean="0">
                <a:solidFill>
                  <a:schemeClr val="tx1"/>
                </a:solidFill>
              </a:rPr>
              <a:t>premiers mois d'activité / puis dès lors que l'activité </a:t>
            </a:r>
            <a:r>
              <a:rPr lang="fr-FR" sz="350" i="1" dirty="0">
                <a:solidFill>
                  <a:schemeClr val="tx1"/>
                </a:solidFill>
              </a:rPr>
              <a:t>avec la clientèle </a:t>
            </a:r>
            <a:r>
              <a:rPr lang="fr-FR" sz="350" i="1" dirty="0" smtClean="0">
                <a:solidFill>
                  <a:schemeClr val="tx1"/>
                </a:solidFill>
              </a:rPr>
              <a:t>dépasse 30 </a:t>
            </a:r>
            <a:r>
              <a:rPr lang="fr-FR" sz="350" i="1" dirty="0">
                <a:solidFill>
                  <a:schemeClr val="tx1"/>
                </a:solidFill>
              </a:rPr>
              <a:t>millions d'euros ou représente 20% du total actif + passif 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CLIENT_RE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la clientèle résidente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CLIENT_nR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la clientèle non </a:t>
            </a:r>
            <a:r>
              <a:rPr lang="fr-FR" sz="350" dirty="0" smtClean="0">
                <a:solidFill>
                  <a:schemeClr val="tx1"/>
                </a:solidFill>
              </a:rPr>
              <a:t>résidente</a:t>
            </a:r>
          </a:p>
          <a:p>
            <a:r>
              <a:rPr lang="fr-FR" sz="350" b="1" u="sng" dirty="0" smtClean="0">
                <a:solidFill>
                  <a:schemeClr val="tx1"/>
                </a:solidFill>
              </a:rPr>
              <a:t>Bloc </a:t>
            </a:r>
            <a:r>
              <a:rPr lang="fr-FR" sz="350" b="1" u="sng" dirty="0" smtClean="0">
                <a:solidFill>
                  <a:schemeClr val="tx1"/>
                </a:solidFill>
              </a:rPr>
              <a:t>Activité en devises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</a:t>
            </a:r>
            <a:r>
              <a:rPr lang="fr-FR" sz="350" b="1" i="1" u="sng" dirty="0">
                <a:solidFill>
                  <a:schemeClr val="tx1"/>
                </a:solidFill>
              </a:rPr>
              <a:t>) :</a:t>
            </a:r>
          </a:p>
          <a:p>
            <a:r>
              <a:rPr lang="fr-FR" sz="350" b="1" i="1" u="sng" dirty="0">
                <a:solidFill>
                  <a:schemeClr val="tx1"/>
                </a:solidFill>
              </a:rPr>
              <a:t>Seuil :</a:t>
            </a:r>
            <a:r>
              <a:rPr lang="fr-FR" sz="350" i="1" dirty="0">
                <a:solidFill>
                  <a:schemeClr val="tx1"/>
                </a:solidFill>
              </a:rPr>
              <a:t> Dès lors que l'activité  en devises </a:t>
            </a:r>
            <a:r>
              <a:rPr lang="fr-FR" sz="350" i="1" dirty="0" smtClean="0">
                <a:solidFill>
                  <a:schemeClr val="tx1"/>
                </a:solidFill>
              </a:rPr>
              <a:t>(toutes monnaies) </a:t>
            </a:r>
            <a:r>
              <a:rPr lang="fr-FR" sz="350" i="1" dirty="0">
                <a:solidFill>
                  <a:schemeClr val="tx1"/>
                </a:solidFill>
              </a:rPr>
              <a:t>dépasse </a:t>
            </a:r>
            <a:r>
              <a:rPr lang="fr-FR" sz="350" i="1" dirty="0" smtClean="0">
                <a:solidFill>
                  <a:schemeClr val="tx1"/>
                </a:solidFill>
              </a:rPr>
              <a:t>800 </a:t>
            </a:r>
            <a:r>
              <a:rPr lang="fr-FR" sz="350" i="1" dirty="0">
                <a:solidFill>
                  <a:schemeClr val="tx1"/>
                </a:solidFill>
              </a:rPr>
              <a:t>millions d’euros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DEVI_SITU</a:t>
            </a:r>
            <a:r>
              <a:rPr lang="fr-FR" sz="350" dirty="0" smtClean="0">
                <a:solidFill>
                  <a:schemeClr val="tx1"/>
                </a:solidFill>
              </a:rPr>
              <a:t>: Emplois </a:t>
            </a:r>
            <a:r>
              <a:rPr lang="fr-FR" sz="350" dirty="0">
                <a:solidFill>
                  <a:schemeClr val="tx1"/>
                </a:solidFill>
              </a:rPr>
              <a:t>et </a:t>
            </a:r>
            <a:r>
              <a:rPr lang="fr-FR" sz="350" dirty="0" smtClean="0">
                <a:solidFill>
                  <a:schemeClr val="tx1"/>
                </a:solidFill>
              </a:rPr>
              <a:t>ressources </a:t>
            </a:r>
            <a:r>
              <a:rPr lang="fr-FR" sz="350" dirty="0">
                <a:solidFill>
                  <a:schemeClr val="tx1"/>
                </a:solidFill>
              </a:rPr>
              <a:t>par devises et par </a:t>
            </a:r>
            <a:r>
              <a:rPr lang="fr-FR" sz="350" dirty="0" smtClean="0">
                <a:solidFill>
                  <a:schemeClr val="tx1"/>
                </a:solidFill>
              </a:rPr>
              <a:t>pays</a:t>
            </a:r>
            <a:endParaRPr lang="fr-FR" sz="350" dirty="0">
              <a:solidFill>
                <a:schemeClr val="tx1"/>
              </a:solidFill>
            </a:endParaRPr>
          </a:p>
        </p:txBody>
      </p:sp>
      <p:sp>
        <p:nvSpPr>
          <p:cNvPr id="29" name="Légende encadrée 1 28"/>
          <p:cNvSpPr/>
          <p:nvPr/>
        </p:nvSpPr>
        <p:spPr>
          <a:xfrm>
            <a:off x="6939983" y="5611666"/>
            <a:ext cx="1872208" cy="167230"/>
          </a:xfrm>
          <a:prstGeom prst="borderCallout1">
            <a:avLst>
              <a:gd name="adj1" fmla="val -371"/>
              <a:gd name="adj2" fmla="val 49938"/>
              <a:gd name="adj3" fmla="val -43843"/>
              <a:gd name="adj4" fmla="val 49845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400" b="1" u="sng" dirty="0"/>
              <a:t>Tableaux SURFI remis par blocs d'activités (Socle Commun)</a:t>
            </a:r>
          </a:p>
          <a:p>
            <a:pPr fontAlgn="ctr"/>
            <a:r>
              <a:rPr lang="fr-FR" sz="400" b="1" i="1" dirty="0" smtClean="0">
                <a:solidFill>
                  <a:schemeClr val="bg1"/>
                </a:solidFill>
              </a:rPr>
              <a:t>Annuel: </a:t>
            </a:r>
            <a:r>
              <a:rPr lang="fr-FR" sz="400" b="1" dirty="0" smtClean="0">
                <a:solidFill>
                  <a:schemeClr val="bg1"/>
                </a:solidFill>
              </a:rPr>
              <a:t>RESU_REPA</a:t>
            </a:r>
            <a:r>
              <a:rPr lang="fr-FR" sz="400" dirty="0">
                <a:solidFill>
                  <a:schemeClr val="bg1"/>
                </a:solidFill>
              </a:rPr>
              <a:t>: Affectation du résultat</a:t>
            </a:r>
          </a:p>
        </p:txBody>
      </p:sp>
      <p:sp>
        <p:nvSpPr>
          <p:cNvPr id="30" name="Légende encadrée 1 29"/>
          <p:cNvSpPr/>
          <p:nvPr/>
        </p:nvSpPr>
        <p:spPr>
          <a:xfrm>
            <a:off x="6939984" y="1210356"/>
            <a:ext cx="1872208" cy="313516"/>
          </a:xfrm>
          <a:prstGeom prst="borderCallout1">
            <a:avLst>
              <a:gd name="adj1" fmla="val 101213"/>
              <a:gd name="adj2" fmla="val 49872"/>
              <a:gd name="adj3" fmla="val 112484"/>
              <a:gd name="adj4" fmla="val 49961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600" b="1" dirty="0" smtClean="0">
                <a:solidFill>
                  <a:schemeClr val="tx1"/>
                </a:solidFill>
              </a:rPr>
              <a:t>31 MARS</a:t>
            </a:r>
            <a:r>
              <a:rPr lang="fr-FR" sz="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400" b="1" u="sng" dirty="0" smtClean="0">
                <a:solidFill>
                  <a:schemeClr val="tx1"/>
                </a:solidFill>
              </a:rPr>
              <a:t>Tableaux </a:t>
            </a:r>
            <a:r>
              <a:rPr lang="fr-FR" sz="400" b="1" u="sng" dirty="0">
                <a:solidFill>
                  <a:schemeClr val="tx1"/>
                </a:solidFill>
              </a:rPr>
              <a:t>SURFI remis par blocs d'activités (Socle Commun)</a:t>
            </a:r>
          </a:p>
          <a:p>
            <a:pPr fontAlgn="ctr"/>
            <a:r>
              <a:rPr lang="fr-FR" sz="400" b="1" i="1" dirty="0" smtClean="0">
                <a:solidFill>
                  <a:schemeClr val="tx1"/>
                </a:solidFill>
              </a:rPr>
              <a:t>Annuel (J+90): </a:t>
            </a:r>
            <a:r>
              <a:rPr lang="fr-FR" sz="400" b="1" dirty="0" smtClean="0">
                <a:solidFill>
                  <a:schemeClr val="tx1"/>
                </a:solidFill>
              </a:rPr>
              <a:t>EFFECTIFS</a:t>
            </a:r>
            <a:r>
              <a:rPr lang="fr-FR" sz="400" b="1" dirty="0">
                <a:solidFill>
                  <a:schemeClr val="tx1"/>
                </a:solidFill>
              </a:rPr>
              <a:t>: </a:t>
            </a:r>
            <a:r>
              <a:rPr lang="fr-FR" sz="400" dirty="0">
                <a:solidFill>
                  <a:schemeClr val="tx1"/>
                </a:solidFill>
              </a:rPr>
              <a:t>Indicateurs </a:t>
            </a:r>
            <a:r>
              <a:rPr lang="fr-FR" sz="400" dirty="0" smtClean="0">
                <a:solidFill>
                  <a:schemeClr val="tx1"/>
                </a:solidFill>
              </a:rPr>
              <a:t>d'activité</a:t>
            </a:r>
          </a:p>
          <a:p>
            <a:pPr fontAlgn="ctr"/>
            <a:r>
              <a:rPr lang="fr-FR" sz="400" b="1" i="1" dirty="0" smtClean="0">
                <a:solidFill>
                  <a:schemeClr val="tx1"/>
                </a:solidFill>
              </a:rPr>
              <a:t>Semestriel :</a:t>
            </a:r>
            <a:r>
              <a:rPr lang="fr-FR" sz="400" b="1" dirty="0" smtClean="0">
                <a:solidFill>
                  <a:schemeClr val="tx1"/>
                </a:solidFill>
              </a:rPr>
              <a:t> CPTE_RESU</a:t>
            </a:r>
            <a:r>
              <a:rPr lang="fr-FR" sz="400" dirty="0">
                <a:solidFill>
                  <a:schemeClr val="tx1"/>
                </a:solidFill>
              </a:rPr>
              <a:t>: Compte de </a:t>
            </a:r>
            <a:r>
              <a:rPr lang="fr-FR" sz="400" dirty="0" smtClean="0">
                <a:solidFill>
                  <a:schemeClr val="tx1"/>
                </a:solidFill>
              </a:rPr>
              <a:t>résultat</a:t>
            </a:r>
            <a:endParaRPr lang="fr-FR" sz="500" dirty="0">
              <a:solidFill>
                <a:schemeClr val="tx1"/>
              </a:solidFill>
            </a:endParaRPr>
          </a:p>
        </p:txBody>
      </p:sp>
      <p:sp>
        <p:nvSpPr>
          <p:cNvPr id="31" name="Légende encadrée 1 30"/>
          <p:cNvSpPr/>
          <p:nvPr/>
        </p:nvSpPr>
        <p:spPr>
          <a:xfrm>
            <a:off x="340530" y="6063786"/>
            <a:ext cx="1885056" cy="188528"/>
          </a:xfrm>
          <a:prstGeom prst="borderCallout1">
            <a:avLst>
              <a:gd name="adj1" fmla="val -540"/>
              <a:gd name="adj2" fmla="val 49982"/>
              <a:gd name="adj3" fmla="val -35927"/>
              <a:gd name="adj4" fmla="val 50022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400" b="1" u="sng" dirty="0">
                <a:solidFill>
                  <a:schemeClr val="bg1"/>
                </a:solidFill>
              </a:rPr>
              <a:t>Tableaux SURFI remis par blocs d'activités (Socle Commun)</a:t>
            </a:r>
          </a:p>
          <a:p>
            <a:pPr lvl="0" fontAlgn="ctr"/>
            <a:r>
              <a:rPr lang="fr-FR" sz="400" b="1" i="1" dirty="0" smtClean="0">
                <a:solidFill>
                  <a:schemeClr val="bg1"/>
                </a:solidFill>
              </a:rPr>
              <a:t>Semestriel</a:t>
            </a:r>
            <a:r>
              <a:rPr lang="fr-FR" sz="400" b="1" i="1" dirty="0">
                <a:solidFill>
                  <a:schemeClr val="bg1"/>
                </a:solidFill>
              </a:rPr>
              <a:t>: </a:t>
            </a:r>
            <a:r>
              <a:rPr lang="fr-FR" sz="400" b="1" dirty="0">
                <a:solidFill>
                  <a:schemeClr val="bg1"/>
                </a:solidFill>
              </a:rPr>
              <a:t>CPTE_RESU: Compte de résultat</a:t>
            </a:r>
          </a:p>
        </p:txBody>
      </p:sp>
      <p:sp>
        <p:nvSpPr>
          <p:cNvPr id="33" name="Légende encadrée 1 32"/>
          <p:cNvSpPr/>
          <p:nvPr/>
        </p:nvSpPr>
        <p:spPr>
          <a:xfrm>
            <a:off x="6942514" y="2607633"/>
            <a:ext cx="1872208" cy="482023"/>
          </a:xfrm>
          <a:prstGeom prst="borderCallout1">
            <a:avLst>
              <a:gd name="adj1" fmla="val 496"/>
              <a:gd name="adj2" fmla="val 49778"/>
              <a:gd name="adj3" fmla="val -3890"/>
              <a:gd name="adj4" fmla="val 49882"/>
            </a:avLst>
          </a:prstGeom>
          <a:solidFill>
            <a:srgbClr val="FF0000">
              <a:alpha val="46000"/>
            </a:srgb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bg1"/>
                </a:solidFill>
              </a:rPr>
              <a:t>Bloc d’activité </a:t>
            </a:r>
            <a:r>
              <a:rPr lang="fr-FR" sz="350" b="1" u="sng" dirty="0">
                <a:solidFill>
                  <a:schemeClr val="bg1"/>
                </a:solidFill>
              </a:rPr>
              <a:t>avec la </a:t>
            </a:r>
            <a:r>
              <a:rPr lang="fr-FR" sz="350" b="1" u="sng" dirty="0" smtClean="0">
                <a:solidFill>
                  <a:schemeClr val="bg1"/>
                </a:solidFill>
              </a:rPr>
              <a:t>clientèle </a:t>
            </a:r>
            <a:r>
              <a:rPr lang="fr-FR" sz="350" b="1" i="1" u="sng" dirty="0" smtClean="0">
                <a:solidFill>
                  <a:schemeClr val="bg1"/>
                </a:solidFill>
              </a:rPr>
              <a:t>(Trimestriel) </a:t>
            </a:r>
            <a:r>
              <a:rPr lang="fr-FR" sz="350" b="1" i="1" u="sng" dirty="0">
                <a:solidFill>
                  <a:schemeClr val="bg1"/>
                </a:solidFill>
              </a:rPr>
              <a:t>:</a:t>
            </a:r>
          </a:p>
          <a:p>
            <a:r>
              <a:rPr lang="fr-FR" sz="350" b="1" i="1" u="sng" dirty="0" smtClean="0">
                <a:solidFill>
                  <a:schemeClr val="bg1"/>
                </a:solidFill>
              </a:rPr>
              <a:t>Seuil :</a:t>
            </a:r>
            <a:r>
              <a:rPr lang="fr-FR" sz="350" i="1" dirty="0" smtClean="0">
                <a:solidFill>
                  <a:schemeClr val="bg1"/>
                </a:solidFill>
              </a:rPr>
              <a:t> Remis </a:t>
            </a:r>
            <a:r>
              <a:rPr lang="fr-FR" sz="350" i="1" dirty="0">
                <a:solidFill>
                  <a:schemeClr val="bg1"/>
                </a:solidFill>
              </a:rPr>
              <a:t>systématiquement pendant les 24 </a:t>
            </a:r>
            <a:r>
              <a:rPr lang="fr-FR" sz="350" i="1" dirty="0" smtClean="0">
                <a:solidFill>
                  <a:schemeClr val="bg1"/>
                </a:solidFill>
              </a:rPr>
              <a:t>premiers mois d'activité / puis dès lors que l'activité </a:t>
            </a:r>
            <a:r>
              <a:rPr lang="fr-FR" sz="350" i="1" dirty="0">
                <a:solidFill>
                  <a:schemeClr val="bg1"/>
                </a:solidFill>
              </a:rPr>
              <a:t>avec la clientèle </a:t>
            </a:r>
            <a:r>
              <a:rPr lang="fr-FR" sz="350" i="1" dirty="0" smtClean="0">
                <a:solidFill>
                  <a:schemeClr val="bg1"/>
                </a:solidFill>
              </a:rPr>
              <a:t>dépasse 30 </a:t>
            </a:r>
            <a:r>
              <a:rPr lang="fr-FR" sz="350" i="1" dirty="0">
                <a:solidFill>
                  <a:schemeClr val="bg1"/>
                </a:solidFill>
              </a:rPr>
              <a:t>millions d'euros ou représente 20% du total actif + passif </a:t>
            </a:r>
          </a:p>
          <a:p>
            <a:pPr fontAlgn="ctr"/>
            <a:r>
              <a:rPr lang="fr-FR" sz="350" b="1" dirty="0" smtClean="0">
                <a:solidFill>
                  <a:schemeClr val="bg1"/>
                </a:solidFill>
              </a:rPr>
              <a:t>CLIENT_RE</a:t>
            </a:r>
            <a:r>
              <a:rPr lang="fr-FR" sz="350" dirty="0" smtClean="0">
                <a:solidFill>
                  <a:schemeClr val="bg1"/>
                </a:solidFill>
              </a:rPr>
              <a:t>: Opérations </a:t>
            </a:r>
            <a:r>
              <a:rPr lang="fr-FR" sz="350" dirty="0">
                <a:solidFill>
                  <a:schemeClr val="bg1"/>
                </a:solidFill>
              </a:rPr>
              <a:t>avec la clientèle résidente</a:t>
            </a:r>
          </a:p>
          <a:p>
            <a:pPr fontAlgn="ctr"/>
            <a:r>
              <a:rPr lang="fr-FR" sz="350" b="1" dirty="0" smtClean="0">
                <a:solidFill>
                  <a:schemeClr val="bg1"/>
                </a:solidFill>
              </a:rPr>
              <a:t>CLIENT_nR</a:t>
            </a:r>
            <a:r>
              <a:rPr lang="fr-FR" sz="350" dirty="0" smtClean="0">
                <a:solidFill>
                  <a:schemeClr val="bg1"/>
                </a:solidFill>
              </a:rPr>
              <a:t>: Opérations </a:t>
            </a:r>
            <a:r>
              <a:rPr lang="fr-FR" sz="350" dirty="0">
                <a:solidFill>
                  <a:schemeClr val="bg1"/>
                </a:solidFill>
              </a:rPr>
              <a:t>avec la clientèle non </a:t>
            </a:r>
            <a:r>
              <a:rPr lang="fr-FR" sz="350" dirty="0" smtClean="0">
                <a:solidFill>
                  <a:schemeClr val="bg1"/>
                </a:solidFill>
              </a:rPr>
              <a:t>résidente</a:t>
            </a:r>
          </a:p>
          <a:p>
            <a:r>
              <a:rPr lang="fr-FR" sz="350" b="1" u="sng" dirty="0" smtClean="0">
                <a:solidFill>
                  <a:schemeClr val="bg1"/>
                </a:solidFill>
              </a:rPr>
              <a:t>Bloc </a:t>
            </a:r>
            <a:r>
              <a:rPr lang="fr-FR" sz="350" b="1" u="sng" dirty="0" smtClean="0">
                <a:solidFill>
                  <a:schemeClr val="bg1"/>
                </a:solidFill>
              </a:rPr>
              <a:t>Activité en devises </a:t>
            </a:r>
            <a:r>
              <a:rPr lang="fr-FR" sz="350" b="1" i="1" u="sng" dirty="0" smtClean="0">
                <a:solidFill>
                  <a:schemeClr val="bg1"/>
                </a:solidFill>
              </a:rPr>
              <a:t>(Trimestriel</a:t>
            </a:r>
            <a:r>
              <a:rPr lang="fr-FR" sz="350" b="1" i="1" u="sng" dirty="0">
                <a:solidFill>
                  <a:schemeClr val="bg1"/>
                </a:solidFill>
              </a:rPr>
              <a:t>) :</a:t>
            </a:r>
          </a:p>
          <a:p>
            <a:r>
              <a:rPr lang="fr-FR" sz="350" b="1" i="1" u="sng" dirty="0">
                <a:solidFill>
                  <a:schemeClr val="bg1"/>
                </a:solidFill>
              </a:rPr>
              <a:t>Seuil :</a:t>
            </a:r>
            <a:r>
              <a:rPr lang="fr-FR" sz="350" i="1" dirty="0">
                <a:solidFill>
                  <a:schemeClr val="bg1"/>
                </a:solidFill>
              </a:rPr>
              <a:t> Dès lors que l'activité  en devises </a:t>
            </a:r>
            <a:r>
              <a:rPr lang="fr-FR" sz="350" i="1" dirty="0" smtClean="0">
                <a:solidFill>
                  <a:schemeClr val="bg1"/>
                </a:solidFill>
              </a:rPr>
              <a:t>(toutes monnaies) </a:t>
            </a:r>
            <a:r>
              <a:rPr lang="fr-FR" sz="350" i="1" dirty="0">
                <a:solidFill>
                  <a:schemeClr val="bg1"/>
                </a:solidFill>
              </a:rPr>
              <a:t>dépasse </a:t>
            </a:r>
            <a:r>
              <a:rPr lang="fr-FR" sz="350" i="1" dirty="0" smtClean="0">
                <a:solidFill>
                  <a:schemeClr val="bg1"/>
                </a:solidFill>
              </a:rPr>
              <a:t>800 </a:t>
            </a:r>
            <a:r>
              <a:rPr lang="fr-FR" sz="350" i="1" dirty="0">
                <a:solidFill>
                  <a:schemeClr val="bg1"/>
                </a:solidFill>
              </a:rPr>
              <a:t>millions d’euros</a:t>
            </a:r>
          </a:p>
          <a:p>
            <a:pPr fontAlgn="ctr"/>
            <a:r>
              <a:rPr lang="fr-FR" sz="350" b="1" dirty="0" smtClean="0">
                <a:solidFill>
                  <a:schemeClr val="bg1"/>
                </a:solidFill>
              </a:rPr>
              <a:t>DEVI_SITU</a:t>
            </a:r>
            <a:r>
              <a:rPr lang="fr-FR" sz="350" dirty="0" smtClean="0">
                <a:solidFill>
                  <a:schemeClr val="bg1"/>
                </a:solidFill>
              </a:rPr>
              <a:t>: Emplois </a:t>
            </a:r>
            <a:r>
              <a:rPr lang="fr-FR" sz="350" dirty="0">
                <a:solidFill>
                  <a:schemeClr val="bg1"/>
                </a:solidFill>
              </a:rPr>
              <a:t>et </a:t>
            </a:r>
            <a:r>
              <a:rPr lang="fr-FR" sz="350" dirty="0" smtClean="0">
                <a:solidFill>
                  <a:schemeClr val="bg1"/>
                </a:solidFill>
              </a:rPr>
              <a:t>ressources </a:t>
            </a:r>
            <a:r>
              <a:rPr lang="fr-FR" sz="350" dirty="0">
                <a:solidFill>
                  <a:schemeClr val="bg1"/>
                </a:solidFill>
              </a:rPr>
              <a:t>par devises et par </a:t>
            </a:r>
            <a:r>
              <a:rPr lang="fr-FR" sz="350" dirty="0" smtClean="0">
                <a:solidFill>
                  <a:schemeClr val="bg1"/>
                </a:solidFill>
              </a:rPr>
              <a:t>pays</a:t>
            </a:r>
            <a:endParaRPr lang="fr-FR" sz="350" dirty="0">
              <a:solidFill>
                <a:schemeClr val="bg1"/>
              </a:solidFill>
            </a:endParaRPr>
          </a:p>
        </p:txBody>
      </p:sp>
      <p:sp>
        <p:nvSpPr>
          <p:cNvPr id="34" name="Légende encadrée 1 33"/>
          <p:cNvSpPr/>
          <p:nvPr/>
        </p:nvSpPr>
        <p:spPr>
          <a:xfrm>
            <a:off x="339041" y="2821812"/>
            <a:ext cx="1872208" cy="495326"/>
          </a:xfrm>
          <a:prstGeom prst="borderCallout1">
            <a:avLst>
              <a:gd name="adj1" fmla="val 1778"/>
              <a:gd name="adj2" fmla="val 50287"/>
              <a:gd name="adj3" fmla="val -17590"/>
              <a:gd name="adj4" fmla="val 50391"/>
            </a:avLst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tx1"/>
                </a:solidFill>
              </a:rPr>
              <a:t>Bloc d’activité </a:t>
            </a:r>
            <a:r>
              <a:rPr lang="fr-FR" sz="350" b="1" u="sng" dirty="0">
                <a:solidFill>
                  <a:schemeClr val="tx1"/>
                </a:solidFill>
              </a:rPr>
              <a:t>avec la </a:t>
            </a:r>
            <a:r>
              <a:rPr lang="fr-FR" sz="350" b="1" u="sng" dirty="0" smtClean="0">
                <a:solidFill>
                  <a:schemeClr val="tx1"/>
                </a:solidFill>
              </a:rPr>
              <a:t>clientèle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(Trimestriel) </a:t>
            </a:r>
            <a:r>
              <a:rPr lang="fr-FR" sz="350" b="1" i="1" u="sng" dirty="0">
                <a:solidFill>
                  <a:schemeClr val="tx1"/>
                </a:solidFill>
              </a:rPr>
              <a:t>:</a:t>
            </a:r>
          </a:p>
          <a:p>
            <a:r>
              <a:rPr lang="fr-FR" sz="350" b="1" i="1" u="sng" dirty="0" smtClean="0">
                <a:solidFill>
                  <a:schemeClr val="tx1"/>
                </a:solidFill>
              </a:rPr>
              <a:t>Seuil :</a:t>
            </a:r>
            <a:r>
              <a:rPr lang="fr-FR" sz="350" i="1" dirty="0" smtClean="0">
                <a:solidFill>
                  <a:schemeClr val="tx1"/>
                </a:solidFill>
              </a:rPr>
              <a:t> Remis </a:t>
            </a:r>
            <a:r>
              <a:rPr lang="fr-FR" sz="350" i="1" dirty="0">
                <a:solidFill>
                  <a:schemeClr val="tx1"/>
                </a:solidFill>
              </a:rPr>
              <a:t>systématiquement pendant les 24 </a:t>
            </a:r>
            <a:r>
              <a:rPr lang="fr-FR" sz="350" i="1" dirty="0" smtClean="0">
                <a:solidFill>
                  <a:schemeClr val="tx1"/>
                </a:solidFill>
              </a:rPr>
              <a:t>premiers mois d'activité / puis dès lors que l'activité </a:t>
            </a:r>
            <a:r>
              <a:rPr lang="fr-FR" sz="350" i="1" dirty="0">
                <a:solidFill>
                  <a:schemeClr val="tx1"/>
                </a:solidFill>
              </a:rPr>
              <a:t>avec la clientèle </a:t>
            </a:r>
            <a:r>
              <a:rPr lang="fr-FR" sz="350" i="1" dirty="0" smtClean="0">
                <a:solidFill>
                  <a:schemeClr val="tx1"/>
                </a:solidFill>
              </a:rPr>
              <a:t>dépasse 30 </a:t>
            </a:r>
            <a:r>
              <a:rPr lang="fr-FR" sz="350" i="1" dirty="0">
                <a:solidFill>
                  <a:schemeClr val="tx1"/>
                </a:solidFill>
              </a:rPr>
              <a:t>millions d'euros ou représente 20% du total actif + passif 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CLIENT_RE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la clientèle résidente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CLIENT_nR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la clientèle non </a:t>
            </a:r>
            <a:r>
              <a:rPr lang="fr-FR" sz="350" dirty="0" smtClean="0">
                <a:solidFill>
                  <a:schemeClr val="tx1"/>
                </a:solidFill>
              </a:rPr>
              <a:t>résidente</a:t>
            </a:r>
          </a:p>
          <a:p>
            <a:r>
              <a:rPr lang="fr-FR" sz="350" b="1" u="sng" dirty="0" smtClean="0">
                <a:solidFill>
                  <a:schemeClr val="tx1"/>
                </a:solidFill>
              </a:rPr>
              <a:t>Bloc </a:t>
            </a:r>
            <a:r>
              <a:rPr lang="fr-FR" sz="350" b="1" u="sng" dirty="0" smtClean="0">
                <a:solidFill>
                  <a:schemeClr val="tx1"/>
                </a:solidFill>
              </a:rPr>
              <a:t>Activité en devises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</a:t>
            </a:r>
            <a:r>
              <a:rPr lang="fr-FR" sz="350" b="1" i="1" u="sng" dirty="0">
                <a:solidFill>
                  <a:schemeClr val="tx1"/>
                </a:solidFill>
              </a:rPr>
              <a:t>) :</a:t>
            </a:r>
          </a:p>
          <a:p>
            <a:r>
              <a:rPr lang="fr-FR" sz="350" b="1" i="1" u="sng" dirty="0">
                <a:solidFill>
                  <a:schemeClr val="tx1"/>
                </a:solidFill>
              </a:rPr>
              <a:t>Seuil :</a:t>
            </a:r>
            <a:r>
              <a:rPr lang="fr-FR" sz="350" i="1" dirty="0">
                <a:solidFill>
                  <a:schemeClr val="tx1"/>
                </a:solidFill>
              </a:rPr>
              <a:t> Dès lors que l'activité  en devises </a:t>
            </a:r>
            <a:r>
              <a:rPr lang="fr-FR" sz="350" i="1" dirty="0" smtClean="0">
                <a:solidFill>
                  <a:schemeClr val="tx1"/>
                </a:solidFill>
              </a:rPr>
              <a:t>(toutes monnaies) </a:t>
            </a:r>
            <a:r>
              <a:rPr lang="fr-FR" sz="350" i="1" dirty="0">
                <a:solidFill>
                  <a:schemeClr val="tx1"/>
                </a:solidFill>
              </a:rPr>
              <a:t>dépasse </a:t>
            </a:r>
            <a:r>
              <a:rPr lang="fr-FR" sz="350" i="1" dirty="0" smtClean="0">
                <a:solidFill>
                  <a:schemeClr val="tx1"/>
                </a:solidFill>
              </a:rPr>
              <a:t>800 </a:t>
            </a:r>
            <a:r>
              <a:rPr lang="fr-FR" sz="350" i="1" dirty="0">
                <a:solidFill>
                  <a:schemeClr val="tx1"/>
                </a:solidFill>
              </a:rPr>
              <a:t>millions d’euros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DEVI_SITU</a:t>
            </a:r>
            <a:r>
              <a:rPr lang="fr-FR" sz="350" dirty="0" smtClean="0">
                <a:solidFill>
                  <a:schemeClr val="tx1"/>
                </a:solidFill>
              </a:rPr>
              <a:t>: Emplois </a:t>
            </a:r>
            <a:r>
              <a:rPr lang="fr-FR" sz="350" dirty="0">
                <a:solidFill>
                  <a:schemeClr val="tx1"/>
                </a:solidFill>
              </a:rPr>
              <a:t>et </a:t>
            </a:r>
            <a:r>
              <a:rPr lang="fr-FR" sz="350" dirty="0" smtClean="0">
                <a:solidFill>
                  <a:schemeClr val="tx1"/>
                </a:solidFill>
              </a:rPr>
              <a:t>ressources </a:t>
            </a:r>
            <a:r>
              <a:rPr lang="fr-FR" sz="350" dirty="0">
                <a:solidFill>
                  <a:schemeClr val="tx1"/>
                </a:solidFill>
              </a:rPr>
              <a:t>par devises et par </a:t>
            </a:r>
            <a:r>
              <a:rPr lang="fr-FR" sz="350" dirty="0" smtClean="0">
                <a:solidFill>
                  <a:schemeClr val="tx1"/>
                </a:solidFill>
              </a:rPr>
              <a:t>pays</a:t>
            </a:r>
            <a:endParaRPr lang="fr-FR" sz="350" dirty="0">
              <a:solidFill>
                <a:schemeClr val="tx1"/>
              </a:solidFill>
            </a:endParaRPr>
          </a:p>
        </p:txBody>
      </p:sp>
      <p:sp>
        <p:nvSpPr>
          <p:cNvPr id="35" name="Légende encadrée 1 34"/>
          <p:cNvSpPr/>
          <p:nvPr/>
        </p:nvSpPr>
        <p:spPr>
          <a:xfrm>
            <a:off x="3715912" y="5181121"/>
            <a:ext cx="1872208" cy="480127"/>
          </a:xfrm>
          <a:prstGeom prst="borderCallout1">
            <a:avLst>
              <a:gd name="adj1" fmla="val -74"/>
              <a:gd name="adj2" fmla="val 50032"/>
              <a:gd name="adj3" fmla="val -6172"/>
              <a:gd name="adj4" fmla="val 50010"/>
            </a:avLst>
          </a:prstGeom>
          <a:solidFill>
            <a:schemeClr val="accent2">
              <a:lumMod val="40000"/>
              <a:lumOff val="60000"/>
              <a:alpha val="4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tx1"/>
                </a:solidFill>
              </a:rPr>
              <a:t>Bloc d’activité </a:t>
            </a:r>
            <a:r>
              <a:rPr lang="fr-FR" sz="350" b="1" u="sng" dirty="0">
                <a:solidFill>
                  <a:schemeClr val="tx1"/>
                </a:solidFill>
              </a:rPr>
              <a:t>avec la </a:t>
            </a:r>
            <a:r>
              <a:rPr lang="fr-FR" sz="350" b="1" u="sng" dirty="0" smtClean="0">
                <a:solidFill>
                  <a:schemeClr val="tx1"/>
                </a:solidFill>
              </a:rPr>
              <a:t>clientèle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(Trimestriel) </a:t>
            </a:r>
            <a:r>
              <a:rPr lang="fr-FR" sz="350" b="1" i="1" u="sng" dirty="0">
                <a:solidFill>
                  <a:schemeClr val="tx1"/>
                </a:solidFill>
              </a:rPr>
              <a:t>:</a:t>
            </a:r>
          </a:p>
          <a:p>
            <a:r>
              <a:rPr lang="fr-FR" sz="350" b="1" i="1" u="sng" dirty="0" smtClean="0">
                <a:solidFill>
                  <a:schemeClr val="tx1"/>
                </a:solidFill>
              </a:rPr>
              <a:t>Seuil :</a:t>
            </a:r>
            <a:r>
              <a:rPr lang="fr-FR" sz="350" i="1" dirty="0" smtClean="0">
                <a:solidFill>
                  <a:schemeClr val="tx1"/>
                </a:solidFill>
              </a:rPr>
              <a:t> Remis </a:t>
            </a:r>
            <a:r>
              <a:rPr lang="fr-FR" sz="350" i="1" dirty="0">
                <a:solidFill>
                  <a:schemeClr val="tx1"/>
                </a:solidFill>
              </a:rPr>
              <a:t>systématiquement pendant les 24 </a:t>
            </a:r>
            <a:r>
              <a:rPr lang="fr-FR" sz="350" i="1" dirty="0" smtClean="0">
                <a:solidFill>
                  <a:schemeClr val="tx1"/>
                </a:solidFill>
              </a:rPr>
              <a:t>premiers mois d'activité / puis dès lors que l'activité </a:t>
            </a:r>
            <a:r>
              <a:rPr lang="fr-FR" sz="350" i="1" dirty="0">
                <a:solidFill>
                  <a:schemeClr val="tx1"/>
                </a:solidFill>
              </a:rPr>
              <a:t>avec la clientèle </a:t>
            </a:r>
            <a:r>
              <a:rPr lang="fr-FR" sz="350" i="1" dirty="0" smtClean="0">
                <a:solidFill>
                  <a:schemeClr val="tx1"/>
                </a:solidFill>
              </a:rPr>
              <a:t>dépasse 30 </a:t>
            </a:r>
            <a:r>
              <a:rPr lang="fr-FR" sz="350" i="1" dirty="0">
                <a:solidFill>
                  <a:schemeClr val="tx1"/>
                </a:solidFill>
              </a:rPr>
              <a:t>millions d'euros ou représente 20% du total actif + passif 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CLIENT_RE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la clientèle résidente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CLIENT_nR</a:t>
            </a:r>
            <a:r>
              <a:rPr lang="fr-FR" sz="350" dirty="0" smtClean="0">
                <a:solidFill>
                  <a:schemeClr val="tx1"/>
                </a:solidFill>
              </a:rPr>
              <a:t>: Opérations </a:t>
            </a:r>
            <a:r>
              <a:rPr lang="fr-FR" sz="350" dirty="0">
                <a:solidFill>
                  <a:schemeClr val="tx1"/>
                </a:solidFill>
              </a:rPr>
              <a:t>avec la clientèle non </a:t>
            </a:r>
            <a:r>
              <a:rPr lang="fr-FR" sz="350" dirty="0" smtClean="0">
                <a:solidFill>
                  <a:schemeClr val="tx1"/>
                </a:solidFill>
              </a:rPr>
              <a:t>résidente</a:t>
            </a:r>
          </a:p>
          <a:p>
            <a:r>
              <a:rPr lang="fr-FR" sz="350" b="1" u="sng" dirty="0" smtClean="0">
                <a:solidFill>
                  <a:schemeClr val="tx1"/>
                </a:solidFill>
              </a:rPr>
              <a:t>Bloc </a:t>
            </a:r>
            <a:r>
              <a:rPr lang="fr-FR" sz="350" b="1" u="sng" dirty="0" smtClean="0">
                <a:solidFill>
                  <a:schemeClr val="tx1"/>
                </a:solidFill>
              </a:rPr>
              <a:t>Activité en devises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</a:t>
            </a:r>
            <a:r>
              <a:rPr lang="fr-FR" sz="350" b="1" i="1" u="sng" dirty="0">
                <a:solidFill>
                  <a:schemeClr val="tx1"/>
                </a:solidFill>
              </a:rPr>
              <a:t>) :</a:t>
            </a:r>
          </a:p>
          <a:p>
            <a:r>
              <a:rPr lang="fr-FR" sz="350" b="1" i="1" u="sng" dirty="0">
                <a:solidFill>
                  <a:schemeClr val="tx1"/>
                </a:solidFill>
              </a:rPr>
              <a:t>Seuil :</a:t>
            </a:r>
            <a:r>
              <a:rPr lang="fr-FR" sz="350" i="1" dirty="0">
                <a:solidFill>
                  <a:schemeClr val="tx1"/>
                </a:solidFill>
              </a:rPr>
              <a:t> Dès lors que l'activité  en devises </a:t>
            </a:r>
            <a:r>
              <a:rPr lang="fr-FR" sz="350" i="1" dirty="0" smtClean="0">
                <a:solidFill>
                  <a:schemeClr val="tx1"/>
                </a:solidFill>
              </a:rPr>
              <a:t>(toutes monnaies) </a:t>
            </a:r>
            <a:r>
              <a:rPr lang="fr-FR" sz="350" i="1" dirty="0">
                <a:solidFill>
                  <a:schemeClr val="tx1"/>
                </a:solidFill>
              </a:rPr>
              <a:t>dépasse </a:t>
            </a:r>
            <a:r>
              <a:rPr lang="fr-FR" sz="350" i="1" dirty="0" smtClean="0">
                <a:solidFill>
                  <a:schemeClr val="tx1"/>
                </a:solidFill>
              </a:rPr>
              <a:t>800 </a:t>
            </a:r>
            <a:r>
              <a:rPr lang="fr-FR" sz="350" i="1" dirty="0">
                <a:solidFill>
                  <a:schemeClr val="tx1"/>
                </a:solidFill>
              </a:rPr>
              <a:t>millions d’euros</a:t>
            </a:r>
          </a:p>
          <a:p>
            <a:pPr fontAlgn="ctr"/>
            <a:r>
              <a:rPr lang="fr-FR" sz="350" b="1" dirty="0" smtClean="0">
                <a:solidFill>
                  <a:schemeClr val="tx1"/>
                </a:solidFill>
              </a:rPr>
              <a:t>DEVI_SITU</a:t>
            </a:r>
            <a:r>
              <a:rPr lang="fr-FR" sz="350" dirty="0" smtClean="0">
                <a:solidFill>
                  <a:schemeClr val="tx1"/>
                </a:solidFill>
              </a:rPr>
              <a:t>: Emplois </a:t>
            </a:r>
            <a:r>
              <a:rPr lang="fr-FR" sz="350" dirty="0">
                <a:solidFill>
                  <a:schemeClr val="tx1"/>
                </a:solidFill>
              </a:rPr>
              <a:t>et </a:t>
            </a:r>
            <a:r>
              <a:rPr lang="fr-FR" sz="350" dirty="0" smtClean="0">
                <a:solidFill>
                  <a:schemeClr val="tx1"/>
                </a:solidFill>
              </a:rPr>
              <a:t>ressources </a:t>
            </a:r>
            <a:r>
              <a:rPr lang="fr-FR" sz="350" dirty="0">
                <a:solidFill>
                  <a:schemeClr val="tx1"/>
                </a:solidFill>
              </a:rPr>
              <a:t>par devises et par </a:t>
            </a:r>
            <a:r>
              <a:rPr lang="fr-FR" sz="350" dirty="0" smtClean="0">
                <a:solidFill>
                  <a:schemeClr val="tx1"/>
                </a:solidFill>
              </a:rPr>
              <a:t>pays</a:t>
            </a:r>
            <a:endParaRPr lang="fr-FR" sz="350" dirty="0">
              <a:solidFill>
                <a:schemeClr val="tx1"/>
              </a:solidFill>
            </a:endParaRPr>
          </a:p>
        </p:txBody>
      </p:sp>
      <p:sp>
        <p:nvSpPr>
          <p:cNvPr id="37" name="Légende encadrée 1 36"/>
          <p:cNvSpPr/>
          <p:nvPr/>
        </p:nvSpPr>
        <p:spPr>
          <a:xfrm>
            <a:off x="6942118" y="1572403"/>
            <a:ext cx="1872208" cy="166366"/>
          </a:xfrm>
          <a:prstGeom prst="borderCallout1">
            <a:avLst>
              <a:gd name="adj1" fmla="val 100643"/>
              <a:gd name="adj2" fmla="val -242"/>
              <a:gd name="adj3" fmla="val 914383"/>
              <a:gd name="adj4" fmla="val -64069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400" b="1" u="sng" dirty="0">
                <a:solidFill>
                  <a:schemeClr val="tx1"/>
                </a:solidFill>
              </a:rPr>
              <a:t>Bloc d’activité sur instruments financiers à terme </a:t>
            </a:r>
            <a:r>
              <a:rPr lang="fr-FR" sz="400" b="1" i="1" u="sng" dirty="0" smtClean="0">
                <a:solidFill>
                  <a:schemeClr val="tx1"/>
                </a:solidFill>
              </a:rPr>
              <a:t>(Semestriel J+90) </a:t>
            </a:r>
            <a:r>
              <a:rPr lang="fr-FR" sz="400" b="1" i="1" u="sng" dirty="0">
                <a:solidFill>
                  <a:schemeClr val="tx1"/>
                </a:solidFill>
              </a:rPr>
              <a:t>:</a:t>
            </a:r>
          </a:p>
          <a:p>
            <a:pPr fontAlgn="ctr"/>
            <a:r>
              <a:rPr lang="fr-FR" sz="400" b="1" i="1" u="sng" dirty="0">
                <a:solidFill>
                  <a:schemeClr val="tx1"/>
                </a:solidFill>
              </a:rPr>
              <a:t>Seuil :</a:t>
            </a:r>
            <a:r>
              <a:rPr lang="fr-FR" sz="400" i="1" dirty="0">
                <a:solidFill>
                  <a:schemeClr val="tx1"/>
                </a:solidFill>
              </a:rPr>
              <a:t> Dès lors que l'activité sur les </a:t>
            </a:r>
            <a:r>
              <a:rPr lang="fr-FR" sz="400" i="1" dirty="0" smtClean="0">
                <a:solidFill>
                  <a:schemeClr val="tx1"/>
                </a:solidFill>
              </a:rPr>
              <a:t>IFT dépasse </a:t>
            </a:r>
            <a:r>
              <a:rPr lang="fr-FR" sz="400" i="1" dirty="0">
                <a:solidFill>
                  <a:schemeClr val="tx1"/>
                </a:solidFill>
              </a:rPr>
              <a:t>150 millions d'euros</a:t>
            </a: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RESU_IFT</a:t>
            </a:r>
            <a:r>
              <a:rPr lang="fr-FR" sz="400" dirty="0" smtClean="0">
                <a:solidFill>
                  <a:schemeClr val="tx1"/>
                </a:solidFill>
              </a:rPr>
              <a:t>: Résultats </a:t>
            </a:r>
            <a:r>
              <a:rPr lang="fr-FR" sz="400" dirty="0">
                <a:solidFill>
                  <a:schemeClr val="tx1"/>
                </a:solidFill>
              </a:rPr>
              <a:t>des opérations sur </a:t>
            </a:r>
            <a:r>
              <a:rPr lang="fr-FR" sz="400" dirty="0" smtClean="0">
                <a:solidFill>
                  <a:schemeClr val="tx1"/>
                </a:solidFill>
              </a:rPr>
              <a:t>IFT</a:t>
            </a:r>
            <a:endParaRPr lang="fr-FR" sz="400" dirty="0">
              <a:solidFill>
                <a:schemeClr val="tx1"/>
              </a:solidFill>
            </a:endParaRPr>
          </a:p>
        </p:txBody>
      </p:sp>
      <p:sp>
        <p:nvSpPr>
          <p:cNvPr id="40" name="Légende encadrée 1 39"/>
          <p:cNvSpPr/>
          <p:nvPr/>
        </p:nvSpPr>
        <p:spPr>
          <a:xfrm>
            <a:off x="332617" y="4403114"/>
            <a:ext cx="1885056" cy="260118"/>
          </a:xfrm>
          <a:prstGeom prst="borderCallout1">
            <a:avLst>
              <a:gd name="adj1" fmla="val 1669"/>
              <a:gd name="adj2" fmla="val 100442"/>
              <a:gd name="adj3" fmla="val -286778"/>
              <a:gd name="adj4" fmla="val 170385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>
                <a:solidFill>
                  <a:schemeClr val="bg1"/>
                </a:solidFill>
              </a:rPr>
              <a:t>28 SEPTEMBRE</a:t>
            </a:r>
            <a:endParaRPr lang="fr-FR" sz="600" b="1" dirty="0">
              <a:solidFill>
                <a:schemeClr val="bg1"/>
              </a:solidFill>
            </a:endParaRPr>
          </a:p>
          <a:p>
            <a:pPr fontAlgn="ctr"/>
            <a:r>
              <a:rPr lang="fr-FR" sz="400" b="1" u="sng" dirty="0" smtClean="0">
                <a:solidFill>
                  <a:schemeClr val="bg1"/>
                </a:solidFill>
              </a:rPr>
              <a:t>Bloc </a:t>
            </a:r>
            <a:r>
              <a:rPr lang="fr-FR" sz="400" b="1" u="sng" dirty="0">
                <a:solidFill>
                  <a:schemeClr val="bg1"/>
                </a:solidFill>
              </a:rPr>
              <a:t>d’activité sur instruments financiers à terme </a:t>
            </a:r>
            <a:r>
              <a:rPr lang="fr-FR" sz="400" b="1" i="1" u="sng" dirty="0" smtClean="0">
                <a:solidFill>
                  <a:schemeClr val="bg1"/>
                </a:solidFill>
              </a:rPr>
              <a:t>(Semestriel J+90) </a:t>
            </a:r>
            <a:r>
              <a:rPr lang="fr-FR" sz="400" b="1" i="1" u="sng" dirty="0">
                <a:solidFill>
                  <a:schemeClr val="bg1"/>
                </a:solidFill>
              </a:rPr>
              <a:t>:</a:t>
            </a:r>
          </a:p>
          <a:p>
            <a:pPr fontAlgn="ctr"/>
            <a:r>
              <a:rPr lang="fr-FR" sz="400" b="1" i="1" u="sng" dirty="0">
                <a:solidFill>
                  <a:schemeClr val="bg1"/>
                </a:solidFill>
              </a:rPr>
              <a:t>Seuil :</a:t>
            </a:r>
            <a:r>
              <a:rPr lang="fr-FR" sz="400" i="1" dirty="0">
                <a:solidFill>
                  <a:schemeClr val="bg1"/>
                </a:solidFill>
              </a:rPr>
              <a:t> Dès lors que l'activité sur les </a:t>
            </a:r>
            <a:r>
              <a:rPr lang="fr-FR" sz="400" i="1" dirty="0" smtClean="0">
                <a:solidFill>
                  <a:schemeClr val="bg1"/>
                </a:solidFill>
              </a:rPr>
              <a:t>IFT dépasse </a:t>
            </a:r>
            <a:r>
              <a:rPr lang="fr-FR" sz="400" i="1" dirty="0">
                <a:solidFill>
                  <a:schemeClr val="bg1"/>
                </a:solidFill>
              </a:rPr>
              <a:t>150 millions d'euros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RESU_IFT</a:t>
            </a:r>
            <a:r>
              <a:rPr lang="fr-FR" sz="400" dirty="0" smtClean="0">
                <a:solidFill>
                  <a:schemeClr val="bg1"/>
                </a:solidFill>
              </a:rPr>
              <a:t>: Résultats </a:t>
            </a:r>
            <a:r>
              <a:rPr lang="fr-FR" sz="400" dirty="0">
                <a:solidFill>
                  <a:schemeClr val="bg1"/>
                </a:solidFill>
              </a:rPr>
              <a:t>des opérations sur </a:t>
            </a:r>
            <a:r>
              <a:rPr lang="fr-FR" sz="400" dirty="0" smtClean="0">
                <a:solidFill>
                  <a:schemeClr val="bg1"/>
                </a:solidFill>
              </a:rPr>
              <a:t>IFT</a:t>
            </a:r>
            <a:endParaRPr lang="fr-FR" sz="400" dirty="0">
              <a:solidFill>
                <a:schemeClr val="bg1"/>
              </a:solidFill>
            </a:endParaRPr>
          </a:p>
        </p:txBody>
      </p:sp>
      <p:sp>
        <p:nvSpPr>
          <p:cNvPr id="32" name="Légende encadrée 1 31"/>
          <p:cNvSpPr/>
          <p:nvPr/>
        </p:nvSpPr>
        <p:spPr>
          <a:xfrm>
            <a:off x="6952951" y="3143661"/>
            <a:ext cx="1872208" cy="144016"/>
          </a:xfrm>
          <a:prstGeom prst="borderCallout1">
            <a:avLst>
              <a:gd name="adj1" fmla="val 496"/>
              <a:gd name="adj2" fmla="val 49905"/>
              <a:gd name="adj3" fmla="val -31003"/>
              <a:gd name="adj4" fmla="val 497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bg1"/>
                </a:solidFill>
              </a:rPr>
              <a:t>Hors bloc d’activité - Autres </a:t>
            </a:r>
            <a:r>
              <a:rPr lang="fr-FR" sz="350" b="1" u="sng" dirty="0">
                <a:solidFill>
                  <a:schemeClr val="bg1"/>
                </a:solidFill>
              </a:rPr>
              <a:t>tableaux ("prudentiels") </a:t>
            </a:r>
            <a:r>
              <a:rPr lang="fr-FR" sz="350" b="1" i="1" u="sng" dirty="0" smtClean="0">
                <a:solidFill>
                  <a:schemeClr val="bg1"/>
                </a:solidFill>
              </a:rPr>
              <a:t>(Trimestriel) </a:t>
            </a:r>
            <a:r>
              <a:rPr lang="fr-FR" sz="350" b="1" i="1" u="sng" dirty="0">
                <a:solidFill>
                  <a:schemeClr val="bg1"/>
                </a:solidFill>
              </a:rPr>
              <a:t>:</a:t>
            </a:r>
          </a:p>
          <a:p>
            <a:pPr fontAlgn="ctr"/>
            <a:r>
              <a:rPr lang="fr-FR" sz="350" b="1" dirty="0">
                <a:solidFill>
                  <a:schemeClr val="bg1"/>
                </a:solidFill>
              </a:rPr>
              <a:t>CANTON_EP</a:t>
            </a:r>
            <a:r>
              <a:rPr lang="fr-FR" sz="350" dirty="0">
                <a:solidFill>
                  <a:schemeClr val="bg1"/>
                </a:solidFill>
              </a:rPr>
              <a:t>: Cantonnement des fonds de la clientèle des établissements de </a:t>
            </a:r>
            <a:r>
              <a:rPr lang="fr-FR" sz="350" dirty="0" smtClean="0">
                <a:solidFill>
                  <a:schemeClr val="bg1"/>
                </a:solidFill>
              </a:rPr>
              <a:t>paiement</a:t>
            </a:r>
          </a:p>
          <a:p>
            <a:pPr fontAlgn="ctr"/>
            <a:r>
              <a:rPr lang="fr-FR" sz="350" b="1" dirty="0">
                <a:solidFill>
                  <a:schemeClr val="bg1"/>
                </a:solidFill>
              </a:rPr>
              <a:t>VOLUME_EP: </a:t>
            </a:r>
            <a:r>
              <a:rPr lang="fr-FR" sz="350" dirty="0">
                <a:solidFill>
                  <a:schemeClr val="bg1"/>
                </a:solidFill>
              </a:rPr>
              <a:t>Volume des paiements en montants et en nombre de transactions</a:t>
            </a:r>
            <a:endParaRPr lang="fr-FR" sz="350" dirty="0" smtClean="0">
              <a:solidFill>
                <a:schemeClr val="bg1"/>
              </a:solidFill>
            </a:endParaRPr>
          </a:p>
        </p:txBody>
      </p:sp>
      <p:sp>
        <p:nvSpPr>
          <p:cNvPr id="36" name="Légende encadrée 1 35"/>
          <p:cNvSpPr/>
          <p:nvPr/>
        </p:nvSpPr>
        <p:spPr>
          <a:xfrm>
            <a:off x="3723745" y="5747542"/>
            <a:ext cx="1872208" cy="144016"/>
          </a:xfrm>
          <a:prstGeom prst="borderCallout1">
            <a:avLst>
              <a:gd name="adj1" fmla="val 496"/>
              <a:gd name="adj2" fmla="val 49905"/>
              <a:gd name="adj3" fmla="val -57458"/>
              <a:gd name="adj4" fmla="val 5013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tx1"/>
                </a:solidFill>
              </a:rPr>
              <a:t>Hors bloc d’activité - Autres </a:t>
            </a:r>
            <a:r>
              <a:rPr lang="fr-FR" sz="350" b="1" u="sng" dirty="0">
                <a:solidFill>
                  <a:schemeClr val="tx1"/>
                </a:solidFill>
              </a:rPr>
              <a:t>tableaux ("prudentiels")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(Trimestriel) </a:t>
            </a:r>
            <a:r>
              <a:rPr lang="fr-FR" sz="350" b="1" i="1" u="sng" dirty="0">
                <a:solidFill>
                  <a:schemeClr val="tx1"/>
                </a:solidFill>
              </a:rPr>
              <a:t>:</a:t>
            </a:r>
          </a:p>
          <a:p>
            <a:pPr fontAlgn="ctr"/>
            <a:r>
              <a:rPr lang="fr-FR" sz="350" b="1" dirty="0">
                <a:solidFill>
                  <a:schemeClr val="tx1"/>
                </a:solidFill>
              </a:rPr>
              <a:t>CANTON_EP</a:t>
            </a:r>
            <a:r>
              <a:rPr lang="fr-FR" sz="350" dirty="0">
                <a:solidFill>
                  <a:schemeClr val="tx1"/>
                </a:solidFill>
              </a:rPr>
              <a:t>: Cantonnement des fonds de la clientèle des établissements de </a:t>
            </a:r>
            <a:r>
              <a:rPr lang="fr-FR" sz="350" dirty="0" smtClean="0">
                <a:solidFill>
                  <a:schemeClr val="tx1"/>
                </a:solidFill>
              </a:rPr>
              <a:t>paiement</a:t>
            </a:r>
          </a:p>
          <a:p>
            <a:pPr fontAlgn="ctr"/>
            <a:r>
              <a:rPr lang="fr-FR" sz="350" b="1" dirty="0">
                <a:solidFill>
                  <a:schemeClr val="tx1"/>
                </a:solidFill>
              </a:rPr>
              <a:t>VOLUME_EP: </a:t>
            </a:r>
            <a:r>
              <a:rPr lang="fr-FR" sz="350" dirty="0">
                <a:solidFill>
                  <a:schemeClr val="tx1"/>
                </a:solidFill>
              </a:rPr>
              <a:t>Volume des paiements en montants et en nombre de transactions</a:t>
            </a:r>
            <a:endParaRPr lang="fr-FR" sz="350" dirty="0" smtClean="0">
              <a:solidFill>
                <a:schemeClr val="tx1"/>
              </a:solidFill>
            </a:endParaRPr>
          </a:p>
        </p:txBody>
      </p:sp>
      <p:sp>
        <p:nvSpPr>
          <p:cNvPr id="38" name="Légende encadrée 1 37"/>
          <p:cNvSpPr/>
          <p:nvPr/>
        </p:nvSpPr>
        <p:spPr>
          <a:xfrm>
            <a:off x="346954" y="3375353"/>
            <a:ext cx="1872208" cy="144016"/>
          </a:xfrm>
          <a:prstGeom prst="borderCallout1">
            <a:avLst>
              <a:gd name="adj1" fmla="val 496"/>
              <a:gd name="adj2" fmla="val 49905"/>
              <a:gd name="adj3" fmla="val -34309"/>
              <a:gd name="adj4" fmla="val 49881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tx1"/>
                </a:solidFill>
              </a:rPr>
              <a:t>Hors bloc d’activité - Autres </a:t>
            </a:r>
            <a:r>
              <a:rPr lang="fr-FR" sz="350" b="1" u="sng" dirty="0">
                <a:solidFill>
                  <a:schemeClr val="tx1"/>
                </a:solidFill>
              </a:rPr>
              <a:t>tableaux ("prudentiels")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(Trimestriel) </a:t>
            </a:r>
            <a:r>
              <a:rPr lang="fr-FR" sz="350" b="1" i="1" u="sng" dirty="0">
                <a:solidFill>
                  <a:schemeClr val="tx1"/>
                </a:solidFill>
              </a:rPr>
              <a:t>:</a:t>
            </a:r>
          </a:p>
          <a:p>
            <a:pPr fontAlgn="ctr"/>
            <a:r>
              <a:rPr lang="fr-FR" sz="350" b="1" dirty="0">
                <a:solidFill>
                  <a:schemeClr val="tx1"/>
                </a:solidFill>
              </a:rPr>
              <a:t>CANTON_EP</a:t>
            </a:r>
            <a:r>
              <a:rPr lang="fr-FR" sz="350" dirty="0">
                <a:solidFill>
                  <a:schemeClr val="tx1"/>
                </a:solidFill>
              </a:rPr>
              <a:t>: Cantonnement des fonds de la clientèle des établissements de </a:t>
            </a:r>
            <a:r>
              <a:rPr lang="fr-FR" sz="350" dirty="0" smtClean="0">
                <a:solidFill>
                  <a:schemeClr val="tx1"/>
                </a:solidFill>
              </a:rPr>
              <a:t>paiement</a:t>
            </a:r>
          </a:p>
          <a:p>
            <a:pPr fontAlgn="ctr"/>
            <a:r>
              <a:rPr lang="fr-FR" sz="350" b="1" dirty="0">
                <a:solidFill>
                  <a:schemeClr val="tx1"/>
                </a:solidFill>
              </a:rPr>
              <a:t>VOLUME_EP: </a:t>
            </a:r>
            <a:r>
              <a:rPr lang="fr-FR" sz="350" dirty="0">
                <a:solidFill>
                  <a:schemeClr val="tx1"/>
                </a:solidFill>
              </a:rPr>
              <a:t>Volume des paiements en montants et en nombre de transactions</a:t>
            </a:r>
            <a:endParaRPr lang="fr-FR" sz="350" dirty="0" smtClean="0">
              <a:solidFill>
                <a:schemeClr val="tx1"/>
              </a:solidFill>
            </a:endParaRPr>
          </a:p>
        </p:txBody>
      </p:sp>
      <p:sp>
        <p:nvSpPr>
          <p:cNvPr id="39" name="Légende encadrée 1 38"/>
          <p:cNvSpPr/>
          <p:nvPr/>
        </p:nvSpPr>
        <p:spPr>
          <a:xfrm>
            <a:off x="2694042" y="1445322"/>
            <a:ext cx="1872207" cy="144016"/>
          </a:xfrm>
          <a:prstGeom prst="borderCallout1">
            <a:avLst>
              <a:gd name="adj1" fmla="val 94082"/>
              <a:gd name="adj2" fmla="val 63411"/>
              <a:gd name="adj3" fmla="val 943768"/>
              <a:gd name="adj4" fmla="val 9461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50" b="1" u="sng" dirty="0" smtClean="0">
                <a:solidFill>
                  <a:schemeClr val="tx1"/>
                </a:solidFill>
              </a:rPr>
              <a:t>Hors bloc d’activité Autres </a:t>
            </a:r>
            <a:r>
              <a:rPr lang="fr-FR" sz="350" b="1" u="sng" dirty="0">
                <a:solidFill>
                  <a:schemeClr val="tx1"/>
                </a:solidFill>
              </a:rPr>
              <a:t>tableaux ("prudentiels") </a:t>
            </a:r>
            <a:r>
              <a:rPr lang="fr-FR" sz="350" b="1" i="1" u="sng" dirty="0" smtClean="0">
                <a:solidFill>
                  <a:schemeClr val="tx1"/>
                </a:solidFill>
              </a:rPr>
              <a:t>(Trimestriel) </a:t>
            </a:r>
            <a:r>
              <a:rPr lang="fr-FR" sz="350" b="1" i="1" u="sng" dirty="0">
                <a:solidFill>
                  <a:schemeClr val="tx1"/>
                </a:solidFill>
              </a:rPr>
              <a:t>:</a:t>
            </a:r>
          </a:p>
          <a:p>
            <a:pPr fontAlgn="ctr"/>
            <a:r>
              <a:rPr lang="fr-FR" sz="350" b="1" dirty="0">
                <a:solidFill>
                  <a:schemeClr val="tx1"/>
                </a:solidFill>
              </a:rPr>
              <a:t>CANTON_EP</a:t>
            </a:r>
            <a:r>
              <a:rPr lang="fr-FR" sz="350" dirty="0">
                <a:solidFill>
                  <a:schemeClr val="tx1"/>
                </a:solidFill>
              </a:rPr>
              <a:t>: Cantonnement des fonds de la clientèle des établissements de </a:t>
            </a:r>
            <a:r>
              <a:rPr lang="fr-FR" sz="350" dirty="0" smtClean="0">
                <a:solidFill>
                  <a:schemeClr val="tx1"/>
                </a:solidFill>
              </a:rPr>
              <a:t>paiement</a:t>
            </a:r>
          </a:p>
          <a:p>
            <a:pPr fontAlgn="ctr"/>
            <a:r>
              <a:rPr lang="fr-FR" sz="350" b="1" dirty="0">
                <a:solidFill>
                  <a:schemeClr val="tx1"/>
                </a:solidFill>
              </a:rPr>
              <a:t>VOLUME_EP: </a:t>
            </a:r>
            <a:r>
              <a:rPr lang="fr-FR" sz="350" dirty="0">
                <a:solidFill>
                  <a:schemeClr val="tx1"/>
                </a:solidFill>
              </a:rPr>
              <a:t>Volume des paiements en montants et en nombre de transactions</a:t>
            </a:r>
            <a:endParaRPr lang="fr-FR" sz="350" dirty="0" smtClean="0">
              <a:solidFill>
                <a:schemeClr val="tx1"/>
              </a:solidFill>
            </a:endParaRPr>
          </a:p>
        </p:txBody>
      </p:sp>
      <p:sp>
        <p:nvSpPr>
          <p:cNvPr id="41" name="Légende encadrée 1 40"/>
          <p:cNvSpPr/>
          <p:nvPr/>
        </p:nvSpPr>
        <p:spPr>
          <a:xfrm>
            <a:off x="4854282" y="1557117"/>
            <a:ext cx="1895524" cy="180733"/>
          </a:xfrm>
          <a:prstGeom prst="borderCallout1">
            <a:avLst>
              <a:gd name="adj1" fmla="val 95569"/>
              <a:gd name="adj2" fmla="val 49759"/>
              <a:gd name="adj3" fmla="val 693090"/>
              <a:gd name="adj4" fmla="val 2146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400" b="1" u="sng" dirty="0">
                <a:solidFill>
                  <a:schemeClr val="bg1"/>
                </a:solidFill>
              </a:rPr>
              <a:t>Hors bloc d’activité </a:t>
            </a:r>
            <a:r>
              <a:rPr lang="fr-FR" sz="400" b="1" u="sng" dirty="0" smtClean="0">
                <a:solidFill>
                  <a:schemeClr val="bg1"/>
                </a:solidFill>
              </a:rPr>
              <a:t>- Autres </a:t>
            </a:r>
            <a:r>
              <a:rPr lang="fr-FR" sz="400" b="1" u="sng" dirty="0">
                <a:solidFill>
                  <a:schemeClr val="bg1"/>
                </a:solidFill>
              </a:rPr>
              <a:t>tableaux ("prudentiels") </a:t>
            </a:r>
            <a:r>
              <a:rPr lang="fr-FR" sz="400" b="1" i="1" u="sng" dirty="0" smtClean="0">
                <a:solidFill>
                  <a:schemeClr val="bg1"/>
                </a:solidFill>
              </a:rPr>
              <a:t>(Annuel) </a:t>
            </a:r>
            <a:r>
              <a:rPr lang="fr-FR" sz="400" b="1" i="1" u="sng" dirty="0">
                <a:solidFill>
                  <a:schemeClr val="bg1"/>
                </a:solidFill>
              </a:rPr>
              <a:t>:</a:t>
            </a:r>
          </a:p>
          <a:p>
            <a:pPr lvl="0" fontAlgn="ctr"/>
            <a:r>
              <a:rPr lang="fr-FR" sz="400" b="1" dirty="0">
                <a:solidFill>
                  <a:prstClr val="white"/>
                </a:solidFill>
              </a:rPr>
              <a:t>BLANCHIMT</a:t>
            </a:r>
            <a:r>
              <a:rPr lang="fr-FR" sz="400" dirty="0">
                <a:solidFill>
                  <a:prstClr val="white"/>
                </a:solidFill>
              </a:rPr>
              <a:t>: Informations relatives au dispositif de prévention du blanchiment des capitaux et du financement des activités terroristes</a:t>
            </a:r>
            <a:endParaRPr lang="fr-FR" sz="400" dirty="0">
              <a:solidFill>
                <a:schemeClr val="bg1"/>
              </a:solidFill>
            </a:endParaRPr>
          </a:p>
        </p:txBody>
      </p:sp>
      <p:sp>
        <p:nvSpPr>
          <p:cNvPr id="42" name="Légende encadrée 1 41"/>
          <p:cNvSpPr/>
          <p:nvPr/>
        </p:nvSpPr>
        <p:spPr>
          <a:xfrm>
            <a:off x="6939983" y="4329546"/>
            <a:ext cx="1872208" cy="288033"/>
          </a:xfrm>
          <a:prstGeom prst="borderCallout1">
            <a:avLst>
              <a:gd name="adj1" fmla="val 122443"/>
              <a:gd name="adj2" fmla="val 49684"/>
              <a:gd name="adj3" fmla="val 99671"/>
              <a:gd name="adj4" fmla="val 49521"/>
            </a:avLst>
          </a:prstGeom>
          <a:solidFill>
            <a:schemeClr val="accent3">
              <a:alpha val="70000"/>
            </a:schemeClr>
          </a:solidFill>
          <a:ln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/>
              <a:t>10 MAI</a:t>
            </a:r>
          </a:p>
          <a:p>
            <a:pPr fontAlgn="ctr"/>
            <a:r>
              <a:rPr lang="fr-FR" sz="400" b="1" u="sng" dirty="0" smtClean="0"/>
              <a:t>Tableaux </a:t>
            </a:r>
            <a:r>
              <a:rPr lang="fr-FR" sz="400" b="1" u="sng" dirty="0"/>
              <a:t>SURFI remis par les établissements qui ont des activités à </a:t>
            </a:r>
            <a:r>
              <a:rPr lang="fr-FR" sz="400" b="1" u="sng" dirty="0" smtClean="0"/>
              <a:t>l'internationale (</a:t>
            </a:r>
            <a:r>
              <a:rPr lang="fr-FR" sz="400" b="1" u="sng" dirty="0" smtClean="0">
                <a:solidFill>
                  <a:schemeClr val="bg1"/>
                </a:solidFill>
              </a:rPr>
              <a:t>T -  J+40) : 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ENGAG_INT</a:t>
            </a:r>
            <a:r>
              <a:rPr lang="fr-FR" sz="400" dirty="0" smtClean="0">
                <a:solidFill>
                  <a:schemeClr val="bg1"/>
                </a:solidFill>
              </a:rPr>
              <a:t>: Risques liés à l'activité bancaire internationale</a:t>
            </a:r>
            <a:endParaRPr lang="fr-FR" sz="400" dirty="0">
              <a:solidFill>
                <a:schemeClr val="bg1"/>
              </a:solidFill>
            </a:endParaRPr>
          </a:p>
        </p:txBody>
      </p:sp>
      <p:sp>
        <p:nvSpPr>
          <p:cNvPr id="43" name="Légende encadrée 1 42"/>
          <p:cNvSpPr/>
          <p:nvPr/>
        </p:nvSpPr>
        <p:spPr>
          <a:xfrm>
            <a:off x="991578" y="6355467"/>
            <a:ext cx="1872208" cy="288033"/>
          </a:xfrm>
          <a:prstGeom prst="borderCallout1">
            <a:avLst>
              <a:gd name="adj1" fmla="val 4497"/>
              <a:gd name="adj2" fmla="val 100136"/>
              <a:gd name="adj3" fmla="val -852611"/>
              <a:gd name="adj4" fmla="val 149306"/>
            </a:avLst>
          </a:prstGeom>
          <a:solidFill>
            <a:srgbClr val="FFC000">
              <a:alpha val="65000"/>
            </a:srgb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>
                <a:solidFill>
                  <a:schemeClr val="tx1"/>
                </a:solidFill>
              </a:rPr>
              <a:t>9 AOÛT</a:t>
            </a:r>
          </a:p>
          <a:p>
            <a:pPr fontAlgn="ctr"/>
            <a:r>
              <a:rPr lang="fr-FR" sz="400" b="1" u="sng" dirty="0" smtClean="0">
                <a:solidFill>
                  <a:schemeClr val="tx1"/>
                </a:solidFill>
              </a:rPr>
              <a:t>Tableaux </a:t>
            </a:r>
            <a:r>
              <a:rPr lang="fr-FR" sz="400" b="1" u="sng" dirty="0">
                <a:solidFill>
                  <a:schemeClr val="tx1"/>
                </a:solidFill>
              </a:rPr>
              <a:t>SURFI remis par les établissements qui ont des activités à </a:t>
            </a:r>
            <a:r>
              <a:rPr lang="fr-FR" sz="400" b="1" u="sng" dirty="0" smtClean="0">
                <a:solidFill>
                  <a:schemeClr val="tx1"/>
                </a:solidFill>
              </a:rPr>
              <a:t>l'internationales (T -  J+40) : </a:t>
            </a: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ENGAG_INT</a:t>
            </a:r>
            <a:r>
              <a:rPr lang="fr-FR" sz="400" dirty="0" smtClean="0">
                <a:solidFill>
                  <a:schemeClr val="tx1"/>
                </a:solidFill>
              </a:rPr>
              <a:t>: Risques liés à l'activité bancaire internationale</a:t>
            </a:r>
            <a:endParaRPr lang="fr-FR" sz="400" dirty="0">
              <a:solidFill>
                <a:schemeClr val="tx1"/>
              </a:solidFill>
            </a:endParaRPr>
          </a:p>
        </p:txBody>
      </p:sp>
      <p:sp>
        <p:nvSpPr>
          <p:cNvPr id="44" name="Légende encadrée 1 43"/>
          <p:cNvSpPr/>
          <p:nvPr/>
        </p:nvSpPr>
        <p:spPr>
          <a:xfrm>
            <a:off x="532313" y="836292"/>
            <a:ext cx="1883567" cy="288033"/>
          </a:xfrm>
          <a:prstGeom prst="borderCallout1">
            <a:avLst>
              <a:gd name="adj1" fmla="val 100729"/>
              <a:gd name="adj2" fmla="val 49821"/>
              <a:gd name="adj3" fmla="val 131856"/>
              <a:gd name="adj4" fmla="val 49741"/>
            </a:avLst>
          </a:prstGeom>
          <a:solidFill>
            <a:schemeClr val="accent2">
              <a:lumMod val="75000"/>
              <a:alpha val="65000"/>
            </a:schemeClr>
          </a:solidFill>
          <a:ln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/>
              <a:t>9 NOVEMBRE</a:t>
            </a:r>
          </a:p>
          <a:p>
            <a:pPr fontAlgn="ctr"/>
            <a:r>
              <a:rPr lang="fr-FR" sz="400" b="1" u="sng" dirty="0" smtClean="0"/>
              <a:t>Tableaux </a:t>
            </a:r>
            <a:r>
              <a:rPr lang="fr-FR" sz="400" b="1" u="sng" dirty="0"/>
              <a:t>SURFI remis par les établissements qui ont des activités à </a:t>
            </a:r>
            <a:r>
              <a:rPr lang="fr-FR" sz="400" b="1" u="sng" dirty="0" smtClean="0"/>
              <a:t>l'internationales (</a:t>
            </a:r>
            <a:r>
              <a:rPr lang="fr-FR" sz="400" b="1" u="sng" dirty="0" smtClean="0">
                <a:solidFill>
                  <a:schemeClr val="bg1"/>
                </a:solidFill>
              </a:rPr>
              <a:t>T -  J+40) : 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ENGAG_INT</a:t>
            </a:r>
            <a:r>
              <a:rPr lang="fr-FR" sz="400" dirty="0" smtClean="0">
                <a:solidFill>
                  <a:schemeClr val="bg1"/>
                </a:solidFill>
              </a:rPr>
              <a:t>: Risques liés à l'activité bancaire internationale</a:t>
            </a:r>
            <a:endParaRPr lang="fr-FR" sz="400" dirty="0">
              <a:solidFill>
                <a:schemeClr val="bg1"/>
              </a:solidFill>
            </a:endParaRPr>
          </a:p>
        </p:txBody>
      </p:sp>
      <p:sp>
        <p:nvSpPr>
          <p:cNvPr id="45" name="Légende encadrée 1 44"/>
          <p:cNvSpPr/>
          <p:nvPr/>
        </p:nvSpPr>
        <p:spPr>
          <a:xfrm>
            <a:off x="4854282" y="206966"/>
            <a:ext cx="1895524" cy="288033"/>
          </a:xfrm>
          <a:prstGeom prst="borderCallout1">
            <a:avLst>
              <a:gd name="adj1" fmla="val 100729"/>
              <a:gd name="adj2" fmla="val 49821"/>
              <a:gd name="adj3" fmla="val 131856"/>
              <a:gd name="adj4" fmla="val 49741"/>
            </a:avLst>
          </a:prstGeom>
          <a:solidFill>
            <a:schemeClr val="accent4">
              <a:lumMod val="60000"/>
              <a:lumOff val="40000"/>
              <a:alpha val="6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>
                <a:solidFill>
                  <a:schemeClr val="bg1"/>
                </a:solidFill>
              </a:rPr>
              <a:t>9 </a:t>
            </a:r>
            <a:r>
              <a:rPr lang="fr-FR" sz="600" b="1" dirty="0">
                <a:solidFill>
                  <a:schemeClr val="bg1"/>
                </a:solidFill>
              </a:rPr>
              <a:t>FÉVRIER</a:t>
            </a:r>
            <a:endParaRPr lang="fr-FR" sz="600" b="1" dirty="0" smtClean="0">
              <a:solidFill>
                <a:schemeClr val="bg1"/>
              </a:solidFill>
            </a:endParaRPr>
          </a:p>
          <a:p>
            <a:pPr fontAlgn="ctr"/>
            <a:r>
              <a:rPr lang="fr-FR" sz="400" b="1" u="sng" dirty="0" smtClean="0">
                <a:solidFill>
                  <a:schemeClr val="bg1"/>
                </a:solidFill>
              </a:rPr>
              <a:t>Tableaux </a:t>
            </a:r>
            <a:r>
              <a:rPr lang="fr-FR" sz="400" b="1" u="sng" dirty="0">
                <a:solidFill>
                  <a:schemeClr val="bg1"/>
                </a:solidFill>
              </a:rPr>
              <a:t>SURFI remis par les établissements qui ont des activités à </a:t>
            </a:r>
            <a:r>
              <a:rPr lang="fr-FR" sz="400" b="1" u="sng" dirty="0" smtClean="0">
                <a:solidFill>
                  <a:schemeClr val="bg1"/>
                </a:solidFill>
              </a:rPr>
              <a:t>l'internationales (T -  J+40) : 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ENGAG_INT</a:t>
            </a:r>
            <a:r>
              <a:rPr lang="fr-FR" sz="400" dirty="0" smtClean="0">
                <a:solidFill>
                  <a:schemeClr val="bg1"/>
                </a:solidFill>
              </a:rPr>
              <a:t>: Risques liés à l'activité bancaire internationale</a:t>
            </a:r>
            <a:endParaRPr lang="fr-FR" sz="400" dirty="0">
              <a:solidFill>
                <a:schemeClr val="bg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4315728" y="3186574"/>
            <a:ext cx="684076" cy="37298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600" dirty="0" smtClean="0"/>
              <a:t>MO</a:t>
            </a:r>
            <a:r>
              <a:rPr lang="fr-FR" sz="600" dirty="0" smtClean="0">
                <a:solidFill>
                  <a:srgbClr val="FF0000"/>
                </a:solidFill>
              </a:rPr>
              <a:t>NEXT</a:t>
            </a:r>
            <a:endParaRPr lang="fr-FR" sz="600" dirty="0"/>
          </a:p>
        </p:txBody>
      </p:sp>
      <p:sp>
        <p:nvSpPr>
          <p:cNvPr id="46" name="Légende encadrée 1 45"/>
          <p:cNvSpPr/>
          <p:nvPr/>
        </p:nvSpPr>
        <p:spPr>
          <a:xfrm>
            <a:off x="6335474" y="6263872"/>
            <a:ext cx="1872208" cy="356243"/>
          </a:xfrm>
          <a:prstGeom prst="borderCallout1">
            <a:avLst>
              <a:gd name="adj1" fmla="val 4497"/>
              <a:gd name="adj2" fmla="val 12"/>
              <a:gd name="adj3" fmla="val -664458"/>
              <a:gd name="adj4" fmla="val -44141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>
                <a:solidFill>
                  <a:srgbClr val="FF0000"/>
                </a:solidFill>
              </a:rPr>
              <a:t>AU PLUS TARD 10 JUIN </a:t>
            </a:r>
            <a:r>
              <a:rPr lang="fr-FR" sz="400" b="1" dirty="0" smtClean="0">
                <a:solidFill>
                  <a:srgbClr val="FF0000"/>
                </a:solidFill>
              </a:rPr>
              <a:t>(10 JOURS APRÈS L‘AG QUI DOIT STATUER SUR LES COMPTES ANNUELS AVANT LE 31 MAI)</a:t>
            </a:r>
            <a:endParaRPr lang="fr-FR" sz="400" b="1" dirty="0">
              <a:solidFill>
                <a:srgbClr val="FF0000"/>
              </a:solidFill>
            </a:endParaRPr>
          </a:p>
          <a:p>
            <a:pPr fontAlgn="ctr"/>
            <a:r>
              <a:rPr lang="fr-FR" sz="400" b="1" u="sng" dirty="0" smtClean="0">
                <a:solidFill>
                  <a:schemeClr val="tx1"/>
                </a:solidFill>
              </a:rPr>
              <a:t>Hors bloc d’activité - Informations publiables (Annuel) :</a:t>
            </a:r>
            <a:endParaRPr lang="fr-FR" sz="400" b="1" dirty="0">
              <a:solidFill>
                <a:schemeClr val="tx1"/>
              </a:solidFill>
            </a:endParaRP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RESU_PUBL</a:t>
            </a:r>
            <a:r>
              <a:rPr lang="fr-FR" sz="400" dirty="0" smtClean="0">
                <a:solidFill>
                  <a:schemeClr val="tx1"/>
                </a:solidFill>
              </a:rPr>
              <a:t>: Résultat publiable</a:t>
            </a:r>
          </a:p>
          <a:p>
            <a:pPr fontAlgn="ctr"/>
            <a:r>
              <a:rPr lang="fr-FR" sz="400" b="1" dirty="0" smtClean="0">
                <a:solidFill>
                  <a:srgbClr val="FF0000"/>
                </a:solidFill>
              </a:rPr>
              <a:t>RÉSULTAT CONSOLIDÉ : AU PLUS TARD LE 15 JUIN</a:t>
            </a:r>
            <a:endParaRPr lang="fr-FR" sz="400" b="1" dirty="0">
              <a:solidFill>
                <a:srgbClr val="FF0000"/>
              </a:solidFill>
            </a:endParaRPr>
          </a:p>
        </p:txBody>
      </p:sp>
      <p:sp>
        <p:nvSpPr>
          <p:cNvPr id="47" name="Légende encadrée 1 46"/>
          <p:cNvSpPr/>
          <p:nvPr/>
        </p:nvSpPr>
        <p:spPr>
          <a:xfrm>
            <a:off x="332617" y="4721185"/>
            <a:ext cx="1885055" cy="260118"/>
          </a:xfrm>
          <a:prstGeom prst="borderCallout1">
            <a:avLst>
              <a:gd name="adj1" fmla="val -467"/>
              <a:gd name="adj2" fmla="val 49913"/>
              <a:gd name="adj3" fmla="val -24653"/>
              <a:gd name="adj4" fmla="val 49874"/>
            </a:avLst>
          </a:prstGeom>
          <a:solidFill>
            <a:schemeClr val="tx2">
              <a:lumMod val="75000"/>
              <a:alpha val="75000"/>
            </a:schemeClr>
          </a:solidFill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400" b="1" u="sng" dirty="0">
                <a:solidFill>
                  <a:schemeClr val="bg1"/>
                </a:solidFill>
              </a:rPr>
              <a:t>Hors bloc d’activité - Informations </a:t>
            </a:r>
            <a:r>
              <a:rPr lang="fr-FR" sz="400" b="1" u="sng" dirty="0" smtClean="0">
                <a:solidFill>
                  <a:schemeClr val="bg1"/>
                </a:solidFill>
              </a:rPr>
              <a:t>diverses </a:t>
            </a:r>
            <a:r>
              <a:rPr lang="fr-FR" sz="400" b="1" i="1" u="sng" dirty="0" smtClean="0">
                <a:solidFill>
                  <a:schemeClr val="bg1"/>
                </a:solidFill>
              </a:rPr>
              <a:t>(Semestriel J+90) </a:t>
            </a:r>
            <a:r>
              <a:rPr lang="fr-FR" sz="400" b="1" i="1" u="sng" dirty="0">
                <a:solidFill>
                  <a:schemeClr val="bg1"/>
                </a:solidFill>
              </a:rPr>
              <a:t>:</a:t>
            </a:r>
          </a:p>
          <a:p>
            <a:pPr fontAlgn="ctr"/>
            <a:r>
              <a:rPr lang="fr-FR" sz="400" i="1" dirty="0" smtClean="0">
                <a:solidFill>
                  <a:schemeClr val="bg1"/>
                </a:solidFill>
              </a:rPr>
              <a:t>Seulement si surveillance </a:t>
            </a:r>
            <a:r>
              <a:rPr lang="fr-FR" sz="400" i="1" dirty="0">
                <a:solidFill>
                  <a:schemeClr val="bg1"/>
                </a:solidFill>
              </a:rPr>
              <a:t>prudentielle sur base consolidée ou </a:t>
            </a:r>
            <a:r>
              <a:rPr lang="fr-FR" sz="400" i="1" dirty="0" smtClean="0">
                <a:solidFill>
                  <a:schemeClr val="bg1"/>
                </a:solidFill>
              </a:rPr>
              <a:t>sous-consolidée.</a:t>
            </a:r>
          </a:p>
          <a:p>
            <a:pPr fontAlgn="ctr"/>
            <a:r>
              <a:rPr lang="fr-FR" sz="400" b="1" dirty="0" smtClean="0">
                <a:solidFill>
                  <a:schemeClr val="bg1"/>
                </a:solidFill>
              </a:rPr>
              <a:t>IMPLANTAT</a:t>
            </a:r>
            <a:r>
              <a:rPr lang="fr-FR" sz="400" dirty="0">
                <a:solidFill>
                  <a:schemeClr val="bg1"/>
                </a:solidFill>
              </a:rPr>
              <a:t>: Cartographie des implantations</a:t>
            </a:r>
          </a:p>
        </p:txBody>
      </p:sp>
      <p:sp>
        <p:nvSpPr>
          <p:cNvPr id="48" name="Légende encadrée 1 47"/>
          <p:cNvSpPr/>
          <p:nvPr/>
        </p:nvSpPr>
        <p:spPr>
          <a:xfrm>
            <a:off x="6939979" y="856615"/>
            <a:ext cx="1876474" cy="294603"/>
          </a:xfrm>
          <a:prstGeom prst="borderCallout1">
            <a:avLst>
              <a:gd name="adj1" fmla="val 99746"/>
              <a:gd name="adj2" fmla="val 50040"/>
              <a:gd name="adj3" fmla="val 116779"/>
              <a:gd name="adj4" fmla="val 50127"/>
            </a:avLst>
          </a:prstGeom>
          <a:solidFill>
            <a:schemeClr val="accent5">
              <a:lumMod val="20000"/>
              <a:lumOff val="80000"/>
              <a:alpha val="25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fr-FR" sz="600" b="1" dirty="0" smtClean="0">
                <a:solidFill>
                  <a:schemeClr val="tx1"/>
                </a:solidFill>
              </a:rPr>
              <a:t>1</a:t>
            </a:r>
            <a:r>
              <a:rPr lang="fr-FR" sz="600" b="1" baseline="30000" dirty="0" smtClean="0">
                <a:solidFill>
                  <a:schemeClr val="tx1"/>
                </a:solidFill>
              </a:rPr>
              <a:t>er</a:t>
            </a:r>
            <a:r>
              <a:rPr lang="fr-FR" sz="600" b="1" dirty="0" smtClean="0">
                <a:solidFill>
                  <a:schemeClr val="tx1"/>
                </a:solidFill>
              </a:rPr>
              <a:t> </a:t>
            </a:r>
            <a:r>
              <a:rPr lang="fr-FR" sz="600" b="1" dirty="0">
                <a:solidFill>
                  <a:schemeClr val="tx1"/>
                </a:solidFill>
              </a:rPr>
              <a:t>MARS </a:t>
            </a:r>
            <a:endParaRPr lang="fr-FR" sz="600" b="1" u="sng" dirty="0" smtClean="0">
              <a:solidFill>
                <a:schemeClr val="tx1"/>
              </a:solidFill>
            </a:endParaRPr>
          </a:p>
          <a:p>
            <a:pPr fontAlgn="ctr"/>
            <a:r>
              <a:rPr lang="fr-FR" sz="400" b="1" u="sng" dirty="0" smtClean="0">
                <a:solidFill>
                  <a:schemeClr val="tx1"/>
                </a:solidFill>
              </a:rPr>
              <a:t>Hors </a:t>
            </a:r>
            <a:r>
              <a:rPr lang="fr-FR" sz="400" b="1" u="sng" dirty="0">
                <a:solidFill>
                  <a:schemeClr val="tx1"/>
                </a:solidFill>
              </a:rPr>
              <a:t>bloc d’activité - Informations </a:t>
            </a:r>
            <a:r>
              <a:rPr lang="fr-FR" sz="400" b="1" u="sng" dirty="0" smtClean="0">
                <a:solidFill>
                  <a:schemeClr val="tx1"/>
                </a:solidFill>
              </a:rPr>
              <a:t>diverses </a:t>
            </a:r>
            <a:r>
              <a:rPr lang="fr-FR" sz="400" b="1" i="1" u="sng" dirty="0" smtClean="0">
                <a:solidFill>
                  <a:schemeClr val="tx1"/>
                </a:solidFill>
              </a:rPr>
              <a:t>(Annuel J+60) </a:t>
            </a:r>
            <a:r>
              <a:rPr lang="fr-FR" sz="400" b="1" i="1" u="sng" dirty="0">
                <a:solidFill>
                  <a:schemeClr val="tx1"/>
                </a:solidFill>
              </a:rPr>
              <a:t>:</a:t>
            </a:r>
          </a:p>
          <a:p>
            <a:pPr fontAlgn="ctr"/>
            <a:r>
              <a:rPr lang="fr-FR" sz="400" i="1" dirty="0">
                <a:solidFill>
                  <a:schemeClr val="tx1"/>
                </a:solidFill>
              </a:rPr>
              <a:t>Seulement si têtes de groupes consolidés ou si filiale ou succursale à </a:t>
            </a:r>
            <a:r>
              <a:rPr lang="fr-FR" sz="400" i="1" dirty="0" smtClean="0">
                <a:solidFill>
                  <a:schemeClr val="tx1"/>
                </a:solidFill>
              </a:rPr>
              <a:t>l'étranger</a:t>
            </a:r>
          </a:p>
          <a:p>
            <a:pPr fontAlgn="ctr"/>
            <a:r>
              <a:rPr lang="fr-FR" sz="400" b="1" dirty="0" smtClean="0">
                <a:solidFill>
                  <a:schemeClr val="tx1"/>
                </a:solidFill>
              </a:rPr>
              <a:t>IMPLANTAT</a:t>
            </a:r>
            <a:r>
              <a:rPr lang="fr-FR" sz="400" dirty="0">
                <a:solidFill>
                  <a:schemeClr val="tx1"/>
                </a:solidFill>
              </a:rPr>
              <a:t>: Cartographie des implantations</a:t>
            </a:r>
          </a:p>
        </p:txBody>
      </p:sp>
    </p:spTree>
    <p:extLst>
      <p:ext uri="{BB962C8B-B14F-4D97-AF65-F5344CB8AC3E}">
        <p14:creationId xmlns:p14="http://schemas.microsoft.com/office/powerpoint/2010/main" val="150966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1500</Words>
  <Application>Microsoft Office PowerPoint</Application>
  <PresentationFormat>Affichage à l'écran (4:3)</PresentationFormat>
  <Paragraphs>172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MONEXT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COURNAND</dc:creator>
  <cp:lastModifiedBy>Pascal COURNAND</cp:lastModifiedBy>
  <cp:revision>68</cp:revision>
  <dcterms:created xsi:type="dcterms:W3CDTF">2019-11-04T09:26:43Z</dcterms:created>
  <dcterms:modified xsi:type="dcterms:W3CDTF">2021-03-09T13:16:57Z</dcterms:modified>
</cp:coreProperties>
</file>