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04" r:id="rId3"/>
    <p:sldId id="305" r:id="rId4"/>
    <p:sldId id="303" r:id="rId5"/>
    <p:sldId id="302" r:id="rId6"/>
  </p:sldIdLst>
  <p:sldSz cx="9144000" cy="6858000" type="screen4x3"/>
  <p:notesSz cx="6724650" cy="97742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53138"/>
    <a:srgbClr val="7279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085" autoAdjust="0"/>
  </p:normalViewPr>
  <p:slideViewPr>
    <p:cSldViewPr>
      <p:cViewPr>
        <p:scale>
          <a:sx n="110" d="100"/>
          <a:sy n="11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66" y="-91"/>
      </p:cViewPr>
      <p:guideLst>
        <p:guide orient="horz" pos="3078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8413" y="0"/>
            <a:ext cx="29146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825BF-EDF2-4743-925E-C7A9152C606A}" type="datetimeFigureOut">
              <a:rPr lang="fr-FR" smtClean="0"/>
              <a:t>07/04/2021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8413" y="9283700"/>
            <a:ext cx="29146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27DD9-3C11-4143-8FBC-0F41C533A7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713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4015" cy="488712"/>
          </a:xfrm>
          <a:prstGeom prst="rect">
            <a:avLst/>
          </a:prstGeom>
        </p:spPr>
        <p:txBody>
          <a:bodyPr vert="horz" lIns="90265" tIns="45131" rIns="90265" bIns="4513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80" y="0"/>
            <a:ext cx="2914015" cy="488712"/>
          </a:xfrm>
          <a:prstGeom prst="rect">
            <a:avLst/>
          </a:prstGeom>
        </p:spPr>
        <p:txBody>
          <a:bodyPr vert="horz" lIns="90265" tIns="45131" rIns="90265" bIns="45131" rtlCol="0"/>
          <a:lstStyle>
            <a:lvl1pPr algn="r">
              <a:defRPr sz="1200"/>
            </a:lvl1pPr>
          </a:lstStyle>
          <a:p>
            <a:fld id="{BFF5946D-37E9-43AD-B651-3D3545E51BD2}" type="datetimeFigureOut">
              <a:rPr lang="fr-FR" smtClean="0"/>
              <a:t>07/04/2021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65" tIns="45131" rIns="90265" bIns="451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4"/>
            <a:ext cx="5379720" cy="4398407"/>
          </a:xfrm>
          <a:prstGeom prst="rect">
            <a:avLst/>
          </a:prstGeom>
        </p:spPr>
        <p:txBody>
          <a:bodyPr vert="horz" lIns="90265" tIns="45131" rIns="90265" bIns="45131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283829"/>
            <a:ext cx="2914015" cy="488712"/>
          </a:xfrm>
          <a:prstGeom prst="rect">
            <a:avLst/>
          </a:prstGeom>
        </p:spPr>
        <p:txBody>
          <a:bodyPr vert="horz" lIns="90265" tIns="45131" rIns="90265" bIns="4513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80" y="9283829"/>
            <a:ext cx="2914015" cy="488712"/>
          </a:xfrm>
          <a:prstGeom prst="rect">
            <a:avLst/>
          </a:prstGeom>
        </p:spPr>
        <p:txBody>
          <a:bodyPr vert="horz" lIns="90265" tIns="45131" rIns="90265" bIns="45131" rtlCol="0" anchor="b"/>
          <a:lstStyle>
            <a:lvl1pPr algn="r">
              <a:defRPr sz="1200"/>
            </a:lvl1pPr>
          </a:lstStyle>
          <a:p>
            <a:fld id="{99BA2BF1-F071-4F73-95ED-0E7E35BE8A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40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u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" y="19651"/>
            <a:ext cx="9142928" cy="68186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339752" y="2660916"/>
            <a:ext cx="5040560" cy="1470025"/>
          </a:xfrm>
        </p:spPr>
        <p:txBody>
          <a:bodyPr>
            <a:normAutofit/>
          </a:bodyPr>
          <a:lstStyle>
            <a:lvl1pPr algn="l">
              <a:defRPr sz="2400" baseline="0">
                <a:solidFill>
                  <a:srgbClr val="E53138"/>
                </a:solidFill>
              </a:defRPr>
            </a:lvl1pPr>
          </a:lstStyle>
          <a:p>
            <a:r>
              <a:rPr lang="fr-FR" dirty="0" smtClean="0"/>
              <a:t>Titre de présentation </a:t>
            </a:r>
            <a:endParaRPr lang="fr-FR" dirty="0"/>
          </a:p>
        </p:txBody>
      </p:sp>
      <p:sp>
        <p:nvSpPr>
          <p:cNvPr id="4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39752" y="3717032"/>
            <a:ext cx="3096344" cy="1080120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3811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uv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51"/>
            <a:ext cx="9144000" cy="68194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339752" y="2636912"/>
            <a:ext cx="5040560" cy="1470025"/>
          </a:xfrm>
        </p:spPr>
        <p:txBody>
          <a:bodyPr>
            <a:normAutofit/>
          </a:bodyPr>
          <a:lstStyle>
            <a:lvl1pPr algn="l">
              <a:defRPr sz="2400" baseline="0">
                <a:solidFill>
                  <a:srgbClr val="E53138"/>
                </a:solidFill>
              </a:defRPr>
            </a:lvl1pPr>
          </a:lstStyle>
          <a:p>
            <a:r>
              <a:rPr lang="fr-FR" dirty="0" smtClean="0"/>
              <a:t>Titre de présentation </a:t>
            </a:r>
            <a:endParaRPr lang="fr-FR" dirty="0"/>
          </a:p>
        </p:txBody>
      </p:sp>
      <p:sp>
        <p:nvSpPr>
          <p:cNvPr id="4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39752" y="3693028"/>
            <a:ext cx="3096344" cy="1080120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569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50"/>
            <a:ext cx="9144000" cy="683874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491880" y="836712"/>
            <a:ext cx="216024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0"/>
          </p:nvPr>
        </p:nvSpPr>
        <p:spPr>
          <a:xfrm>
            <a:off x="2411760" y="2180862"/>
            <a:ext cx="4824536" cy="3936437"/>
          </a:xfr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buFont typeface="+mj-lt"/>
              <a:buAutoNum type="arabicPeriod"/>
              <a:defRPr lang="fr-FR" sz="180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ZoneTexte 8"/>
          <p:cNvSpPr txBox="1"/>
          <p:nvPr userDrawn="1"/>
        </p:nvSpPr>
        <p:spPr>
          <a:xfrm>
            <a:off x="2843808" y="6597352"/>
            <a:ext cx="3384376" cy="2154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lvl="0" indent="0" algn="ctr">
              <a:spcBef>
                <a:spcPct val="20000"/>
              </a:spcBef>
              <a:buFontTx/>
              <a:buNone/>
              <a:defRPr sz="800">
                <a:solidFill>
                  <a:srgbClr val="72797F"/>
                </a:solidFill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just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just">
              <a:spcBef>
                <a:spcPct val="20000"/>
              </a:spcBef>
              <a:buFont typeface="Courier New" panose="02070309020205020404" pitchFamily="49" charset="0"/>
              <a:buChar char="o"/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just">
              <a:spcBef>
                <a:spcPct val="20000"/>
              </a:spcBef>
              <a:buFontTx/>
              <a:buBlip>
                <a:blip r:embed="rId3"/>
              </a:buBlip>
              <a:defRPr sz="1100" baseline="0">
                <a:solidFill>
                  <a:srgbClr val="7279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fr-FR" dirty="0" smtClean="0"/>
              <a:t>Monext – Tous droits réservés – C2-Restreint </a:t>
            </a:r>
          </a:p>
        </p:txBody>
      </p:sp>
    </p:spTree>
    <p:extLst>
      <p:ext uri="{BB962C8B-B14F-4D97-AF65-F5344CB8AC3E}">
        <p14:creationId xmlns:p14="http://schemas.microsoft.com/office/powerpoint/2010/main" val="763684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Titre -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36" y="0"/>
            <a:ext cx="9163536" cy="6862700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2555776" y="1670944"/>
            <a:ext cx="4388024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4134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Titre -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2555776" y="1670944"/>
            <a:ext cx="5256584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6954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Titre -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2555776" y="2660916"/>
            <a:ext cx="4388024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1841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6976" y="269776"/>
            <a:ext cx="6141368" cy="1143000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6pPr marL="2457450" indent="-171450">
              <a:buFont typeface="Arial" panose="020B0604020202020204" pitchFamily="34" charset="0"/>
              <a:buChar char="•"/>
              <a:defRPr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5"/>
            <a:r>
              <a:rPr lang="fr-FR" dirty="0" smtClean="0"/>
              <a:t>Cinquième niveau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2843808" y="6597352"/>
            <a:ext cx="3384376" cy="2154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lvl="0" indent="0" algn="ctr">
              <a:spcBef>
                <a:spcPct val="20000"/>
              </a:spcBef>
              <a:buFontTx/>
              <a:buNone/>
              <a:defRPr sz="800">
                <a:solidFill>
                  <a:srgbClr val="72797F"/>
                </a:solidFill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just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just">
              <a:spcBef>
                <a:spcPct val="20000"/>
              </a:spcBef>
              <a:buFont typeface="Courier New" panose="02070309020205020404" pitchFamily="49" charset="0"/>
              <a:buChar char="o"/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just">
              <a:spcBef>
                <a:spcPct val="20000"/>
              </a:spcBef>
              <a:buFontTx/>
              <a:buBlip>
                <a:blip r:embed="rId3"/>
              </a:buBlip>
              <a:defRPr sz="1100" baseline="0">
                <a:solidFill>
                  <a:srgbClr val="7279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fr-FR" dirty="0" smtClean="0"/>
              <a:t>Monext – Tous droits réservés – C2-Restreint </a:t>
            </a:r>
          </a:p>
        </p:txBody>
      </p:sp>
    </p:spTree>
    <p:extLst>
      <p:ext uri="{BB962C8B-B14F-4D97-AF65-F5344CB8AC3E}">
        <p14:creationId xmlns:p14="http://schemas.microsoft.com/office/powerpoint/2010/main" val="77089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6976" y="269776"/>
            <a:ext cx="6141368" cy="1143000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/>
            </a:lvl3pPr>
            <a:lvl4pPr>
              <a:defRPr/>
            </a:lvl4pPr>
            <a:lvl6pPr marL="2457450" indent="-171450">
              <a:buFont typeface="Arial" panose="020B0604020202020204" pitchFamily="34" charset="0"/>
              <a:buChar char="•"/>
              <a:defRPr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5"/>
            <a:r>
              <a:rPr lang="fr-FR" dirty="0" smtClean="0"/>
              <a:t>Cinquième niveau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3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2843808" y="6597352"/>
            <a:ext cx="3384376" cy="2154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lvl="0" indent="0" algn="ctr">
              <a:spcBef>
                <a:spcPct val="20000"/>
              </a:spcBef>
              <a:buFontTx/>
              <a:buNone/>
              <a:defRPr sz="800">
                <a:solidFill>
                  <a:srgbClr val="72797F"/>
                </a:solidFill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just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just">
              <a:spcBef>
                <a:spcPct val="20000"/>
              </a:spcBef>
              <a:buFont typeface="Courier New" panose="02070309020205020404" pitchFamily="49" charset="0"/>
              <a:buChar char="o"/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just">
              <a:spcBef>
                <a:spcPct val="20000"/>
              </a:spcBef>
              <a:buFontTx/>
              <a:buBlip>
                <a:blip r:embed="rId3"/>
              </a:buBlip>
              <a:defRPr sz="1100" baseline="0">
                <a:solidFill>
                  <a:srgbClr val="7279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fr-FR" dirty="0" smtClean="0"/>
              <a:t>Monext – Tous droits réservés – C2-Restreint </a:t>
            </a:r>
          </a:p>
        </p:txBody>
      </p:sp>
    </p:spTree>
    <p:extLst>
      <p:ext uri="{BB962C8B-B14F-4D97-AF65-F5344CB8AC3E}">
        <p14:creationId xmlns:p14="http://schemas.microsoft.com/office/powerpoint/2010/main" val="185931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 de cou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2" y="0"/>
            <a:ext cx="9145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3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5"/>
            <a:r>
              <a:rPr lang="fr-FR" dirty="0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3224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fr-FR"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9884E-5CD2-4D8B-A0A8-9A3A7C2E363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2843808" y="6597352"/>
            <a:ext cx="3384376" cy="2154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lvl="0" indent="0" algn="ctr">
              <a:spcBef>
                <a:spcPct val="20000"/>
              </a:spcBef>
              <a:buFontTx/>
              <a:buNone/>
              <a:defRPr sz="800">
                <a:solidFill>
                  <a:srgbClr val="72797F"/>
                </a:solidFill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just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just">
              <a:spcBef>
                <a:spcPct val="20000"/>
              </a:spcBef>
              <a:buFont typeface="Courier New" panose="02070309020205020404" pitchFamily="49" charset="0"/>
              <a:buChar char="o"/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just">
              <a:spcBef>
                <a:spcPct val="20000"/>
              </a:spcBef>
              <a:buFontTx/>
              <a:buBlip>
                <a:blip r:embed="rId11"/>
              </a:buBlip>
              <a:defRPr sz="1100" baseline="0">
                <a:solidFill>
                  <a:srgbClr val="7279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fr-FR" dirty="0" smtClean="0"/>
              <a:t>Monext – Tous droits réservés – C2-Restreint </a:t>
            </a:r>
          </a:p>
        </p:txBody>
      </p:sp>
    </p:spTree>
    <p:extLst>
      <p:ext uri="{BB962C8B-B14F-4D97-AF65-F5344CB8AC3E}">
        <p14:creationId xmlns:p14="http://schemas.microsoft.com/office/powerpoint/2010/main" val="2089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14" r:id="rId3"/>
    <p:sldLayoutId id="2147483651" r:id="rId4"/>
    <p:sldLayoutId id="2147483701" r:id="rId5"/>
    <p:sldLayoutId id="2147483715" r:id="rId6"/>
    <p:sldLayoutId id="2147483667" r:id="rId7"/>
    <p:sldLayoutId id="2147483716" r:id="rId8"/>
    <p:sldLayoutId id="214748371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rgbClr val="E53138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0" indent="0" algn="just" defTabSz="914400" rtl="0" eaLnBrk="1" latinLnBrk="0" hangingPunct="1">
        <a:spcBef>
          <a:spcPct val="20000"/>
        </a:spcBef>
        <a:buFontTx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just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3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just" defTabSz="914400" rtl="0" eaLnBrk="1" latinLnBrk="0" hangingPunct="1">
        <a:spcBef>
          <a:spcPct val="20000"/>
        </a:spcBef>
        <a:buFontTx/>
        <a:buBlip>
          <a:blip r:embed="rId11"/>
        </a:buBlip>
        <a:defRPr sz="1100" kern="1200" baseline="0">
          <a:solidFill>
            <a:srgbClr val="72797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lang="fr-FR" sz="13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457450" marR="0" indent="-171450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lang="fr-FR" sz="12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1720" y="2660329"/>
            <a:ext cx="5400600" cy="120072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Roadmap Reporting </a:t>
            </a:r>
            <a:br>
              <a:rPr lang="fr-FR" dirty="0" smtClean="0"/>
            </a:br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Trimestre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27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1915840" y="121073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/>
              <a:t>JANVIER (1/2) </a:t>
            </a:r>
            <a:endParaRPr lang="fr-FR" sz="1800" dirty="0"/>
          </a:p>
        </p:txBody>
      </p:sp>
      <p:sp>
        <p:nvSpPr>
          <p:cNvPr id="2" name="Rectangle 1"/>
          <p:cNvSpPr/>
          <p:nvPr/>
        </p:nvSpPr>
        <p:spPr>
          <a:xfrm>
            <a:off x="1547664" y="692696"/>
            <a:ext cx="3672408" cy="126957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900" b="1" u="sng" dirty="0"/>
              <a:t>SURFI </a:t>
            </a:r>
            <a:r>
              <a:rPr lang="fr-FR" sz="900" b="1" u="sng" dirty="0" smtClean="0"/>
              <a:t>:</a:t>
            </a:r>
          </a:p>
          <a:p>
            <a:r>
              <a:rPr lang="fr-FR" sz="750" b="1" dirty="0" smtClean="0"/>
              <a:t>Préparation : </a:t>
            </a:r>
            <a:r>
              <a:rPr lang="fr-FR" sz="750" dirty="0" smtClean="0"/>
              <a:t>Contrôle </a:t>
            </a:r>
            <a:r>
              <a:rPr lang="fr-FR" sz="750" dirty="0"/>
              <a:t>de gestion (</a:t>
            </a:r>
            <a:r>
              <a:rPr lang="fr-FR" sz="750" dirty="0" err="1"/>
              <a:t>Eriola</a:t>
            </a:r>
            <a:r>
              <a:rPr lang="fr-FR" sz="750" dirty="0"/>
              <a:t> </a:t>
            </a:r>
            <a:r>
              <a:rPr lang="fr-FR" sz="750" dirty="0" err="1"/>
              <a:t>Shkurtaj</a:t>
            </a:r>
            <a:r>
              <a:rPr lang="fr-FR" sz="750" dirty="0"/>
              <a:t> / Benoit </a:t>
            </a:r>
            <a:r>
              <a:rPr lang="fr-FR" sz="750" dirty="0" err="1"/>
              <a:t>Fournier-Montgieux</a:t>
            </a:r>
            <a:r>
              <a:rPr lang="fr-FR" sz="750" dirty="0"/>
              <a:t> / Emilie Pouget) </a:t>
            </a:r>
            <a:r>
              <a:rPr lang="fr-FR" sz="750" dirty="0" smtClean="0"/>
              <a:t>: production des états, transmission au RSP puis à CMA</a:t>
            </a:r>
          </a:p>
          <a:p>
            <a:r>
              <a:rPr lang="fr-FR" sz="750" b="1" dirty="0" smtClean="0"/>
              <a:t>Validation : </a:t>
            </a:r>
            <a:r>
              <a:rPr lang="fr-FR" sz="750" dirty="0"/>
              <a:t>Responsable Services de </a:t>
            </a:r>
            <a:r>
              <a:rPr lang="fr-FR" sz="750" dirty="0" smtClean="0"/>
              <a:t>Paiement </a:t>
            </a:r>
            <a:r>
              <a:rPr lang="fr-FR" sz="750" dirty="0"/>
              <a:t>(Guillaume PRIN</a:t>
            </a:r>
            <a:r>
              <a:rPr lang="fr-FR" sz="750" dirty="0" smtClean="0"/>
              <a:t>)</a:t>
            </a:r>
            <a:endParaRPr lang="fr-FR" sz="750" b="1" dirty="0" smtClean="0"/>
          </a:p>
          <a:p>
            <a:r>
              <a:rPr lang="fr-FR" sz="750" b="1" dirty="0" smtClean="0"/>
              <a:t>Signature : </a:t>
            </a:r>
            <a:r>
              <a:rPr lang="fr-FR" sz="750" dirty="0"/>
              <a:t>CMA Service </a:t>
            </a:r>
            <a:r>
              <a:rPr lang="fr-FR" sz="750" dirty="0" err="1"/>
              <a:t>Reportings</a:t>
            </a:r>
            <a:r>
              <a:rPr lang="fr-FR" sz="750" dirty="0"/>
              <a:t> et normes prudentiels (Nathalie Renault / Florence Eon </a:t>
            </a:r>
            <a:r>
              <a:rPr lang="fr-FR" sz="750" dirty="0" err="1"/>
              <a:t>Devineau</a:t>
            </a:r>
            <a:r>
              <a:rPr lang="fr-FR" sz="750" dirty="0"/>
              <a:t>)</a:t>
            </a:r>
          </a:p>
          <a:p>
            <a:r>
              <a:rPr lang="fr-FR" sz="750" b="1" dirty="0" smtClean="0"/>
              <a:t>Remise :</a:t>
            </a:r>
            <a:r>
              <a:rPr lang="fr-FR" sz="750" b="1" dirty="0"/>
              <a:t> </a:t>
            </a:r>
            <a:r>
              <a:rPr lang="fr-FR" sz="750" dirty="0"/>
              <a:t>CMA Service </a:t>
            </a:r>
            <a:r>
              <a:rPr lang="fr-FR" sz="750" dirty="0" err="1"/>
              <a:t>Reportings</a:t>
            </a:r>
            <a:r>
              <a:rPr lang="fr-FR" sz="750" dirty="0"/>
              <a:t> et normes prudentiels (Nathalie Renault / Florence Eon </a:t>
            </a:r>
            <a:r>
              <a:rPr lang="fr-FR" sz="750" dirty="0" err="1"/>
              <a:t>Devineau</a:t>
            </a:r>
            <a:r>
              <a:rPr lang="fr-FR" sz="750" dirty="0" smtClean="0"/>
              <a:t>) : </a:t>
            </a:r>
            <a:r>
              <a:rPr lang="fr-FR" sz="750" dirty="0"/>
              <a:t>transmission à l'ACPR via </a:t>
            </a:r>
            <a:r>
              <a:rPr lang="fr-FR" sz="750" dirty="0" err="1"/>
              <a:t>Onegate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b="1" dirty="0"/>
              <a:t> :</a:t>
            </a:r>
            <a:r>
              <a:rPr lang="fr-FR" sz="750" dirty="0"/>
              <a:t> </a:t>
            </a:r>
            <a:r>
              <a:rPr lang="fr-FR" sz="750" b="1" dirty="0">
                <a:solidFill>
                  <a:srgbClr val="FF0000"/>
                </a:solidFill>
              </a:rPr>
              <a:t>25 </a:t>
            </a:r>
            <a:r>
              <a:rPr lang="fr-FR" sz="750" b="1" dirty="0" smtClean="0">
                <a:solidFill>
                  <a:srgbClr val="FF0000"/>
                </a:solidFill>
              </a:rPr>
              <a:t>janvier</a:t>
            </a:r>
          </a:p>
          <a:p>
            <a:r>
              <a:rPr lang="fr-FR" sz="750" b="1" u="sng" dirty="0" smtClean="0"/>
              <a:t>Destinataires</a:t>
            </a:r>
            <a:r>
              <a:rPr lang="fr-FR" sz="750" b="1" dirty="0" smtClean="0"/>
              <a:t> </a:t>
            </a:r>
            <a:r>
              <a:rPr lang="fr-FR" sz="750" b="1" dirty="0"/>
              <a:t>: </a:t>
            </a:r>
            <a:r>
              <a:rPr lang="fr-FR" sz="750" dirty="0" smtClean="0"/>
              <a:t>ACPR</a:t>
            </a:r>
            <a:endParaRPr lang="fr-FR" sz="750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276415"/>
              </p:ext>
            </p:extLst>
          </p:nvPr>
        </p:nvGraphicFramePr>
        <p:xfrm>
          <a:off x="395536" y="2564904"/>
          <a:ext cx="8352929" cy="3456384"/>
        </p:xfrm>
        <a:graphic>
          <a:graphicData uri="http://schemas.openxmlformats.org/drawingml/2006/table">
            <a:tbl>
              <a:tblPr/>
              <a:tblGrid>
                <a:gridCol w="874869"/>
                <a:gridCol w="997339"/>
                <a:gridCol w="1080120"/>
                <a:gridCol w="3034767"/>
                <a:gridCol w="834812"/>
                <a:gridCol w="731289"/>
                <a:gridCol w="799733"/>
              </a:tblGrid>
              <a:tr h="206077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Date attendue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Type de remise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Taxonomie / Tableau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Libellé</a:t>
                      </a:r>
                      <a:endParaRPr lang="fr-FR" sz="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Bloc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Période concernée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Périodicité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CantonEpSocial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Cantonnement des fonds de la clientèle des établissements de paiement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Hors bloc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Capitauxp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Provisions, capitaux propres et assimilés</a:t>
                      </a:r>
                      <a:endParaRPr lang="fr-FR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S2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CImpayes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Créances impayées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IntraGpe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Opérations avec le groupe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S2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ResuInfi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Résultats des opérations sur instruments financiers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SituationFrance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Situation bilan et hors-bilan sur base sociale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TitTransFrance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Opérations sur titres de transaction, opérations diverses et valeurs immobilières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/>
                        <a:t>Commun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25/01/2021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VolumeEpFrance</a:t>
                      </a:r>
                      <a:endParaRPr lang="fr-FR" sz="600" b="1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Volume des paiements en montants et en nombre de transactions</a:t>
                      </a:r>
                      <a:endParaRPr lang="fr-FR" sz="600" dirty="0"/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79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25/01/2021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SURFI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CLIENT_RE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Opérations avec la clientèle résidente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Bloc d’activité avec la clientèle 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T4 2020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Trimestrielle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25/01/2021</a:t>
                      </a:r>
                      <a:endParaRPr lang="fr-FR" sz="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smtClean="0">
                          <a:solidFill>
                            <a:schemeClr val="tx1"/>
                          </a:solidFill>
                        </a:rPr>
                        <a:t>SURFI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 smtClean="0">
                          <a:solidFill>
                            <a:schemeClr val="tx1"/>
                          </a:solidFill>
                        </a:rPr>
                        <a:t>CLIENT_nR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Opérations avec la clientèle non résidente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Bloc d’activité avec la clientèle 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T4 2020</a:t>
                      </a: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Trimestrielle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076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Janvier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PVO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PVOSDOCS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T4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329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Janvier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PVO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PVOSEXTRPV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T4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8676456" y="6381328"/>
            <a:ext cx="360040" cy="365125"/>
          </a:xfrm>
        </p:spPr>
        <p:txBody>
          <a:bodyPr/>
          <a:lstStyle/>
          <a:p>
            <a:pPr algn="ctr"/>
            <a:fld id="{59C9884E-5CD2-4D8B-A0A8-9A3A7C2E363E}" type="slidenum">
              <a:rPr lang="fr-FR" smtClean="0"/>
              <a:pPr algn="ctr"/>
              <a:t>2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530469" y="692696"/>
            <a:ext cx="34563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 smtClean="0"/>
              <a:t>PVO </a:t>
            </a:r>
            <a:r>
              <a:rPr lang="fr-FR" sz="900" b="1" u="sng" dirty="0"/>
              <a:t>(PV Organe de surveillance) </a:t>
            </a:r>
            <a:r>
              <a:rPr lang="fr-FR" sz="900" b="1" u="sng" dirty="0" smtClean="0"/>
              <a:t>:</a:t>
            </a:r>
            <a:endParaRPr lang="fr-FR" sz="900" b="1" u="sng" dirty="0"/>
          </a:p>
          <a:p>
            <a:r>
              <a:rPr lang="fr-FR" sz="750" b="1" dirty="0" smtClean="0"/>
              <a:t>Préparation : </a:t>
            </a:r>
            <a:r>
              <a:rPr lang="fr-FR" sz="750" dirty="0"/>
              <a:t>Assistante de Direction (Ariane </a:t>
            </a:r>
            <a:r>
              <a:rPr lang="fr-FR" sz="750" dirty="0" err="1"/>
              <a:t>Souché</a:t>
            </a:r>
            <a:r>
              <a:rPr lang="fr-FR" sz="750" dirty="0"/>
              <a:t>) : transmission </a:t>
            </a:r>
            <a:r>
              <a:rPr lang="fr-FR" sz="750" dirty="0" smtClean="0"/>
              <a:t>PV </a:t>
            </a:r>
            <a:r>
              <a:rPr lang="fr-FR" sz="750" dirty="0"/>
              <a:t>+ tous les documents examinés au RCI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 smtClean="0"/>
              <a:t>Conseil de Surveillance (préalable)</a:t>
            </a:r>
            <a:endParaRPr lang="fr-FR" sz="750" b="1" dirty="0"/>
          </a:p>
          <a:p>
            <a:r>
              <a:rPr lang="fr-FR" sz="750" b="1" dirty="0" smtClean="0"/>
              <a:t>Signature : </a:t>
            </a:r>
            <a:r>
              <a:rPr lang="fr-FR" sz="750" dirty="0" smtClean="0"/>
              <a:t>N/A</a:t>
            </a:r>
            <a:endParaRPr lang="fr-FR" sz="750" dirty="0"/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 smtClean="0"/>
              <a:t>Responsable du Contrôle Interne </a:t>
            </a:r>
            <a:r>
              <a:rPr lang="fr-FR" sz="750" dirty="0"/>
              <a:t>(Christophe Letourneur) : </a:t>
            </a:r>
            <a:r>
              <a:rPr lang="fr-FR" sz="750" dirty="0" smtClean="0"/>
              <a:t>transmission à l'ACPR via </a:t>
            </a:r>
            <a:r>
              <a:rPr lang="fr-FR" sz="750" dirty="0" err="1" smtClean="0"/>
              <a:t>Onegate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b="1" dirty="0"/>
              <a:t> :</a:t>
            </a:r>
            <a:r>
              <a:rPr lang="fr-FR" sz="750" dirty="0"/>
              <a:t> </a:t>
            </a:r>
            <a:r>
              <a:rPr lang="fr-FR" sz="750" b="1" dirty="0">
                <a:solidFill>
                  <a:srgbClr val="FF0000"/>
                </a:solidFill>
              </a:rPr>
              <a:t>A l’issue de chaque </a:t>
            </a:r>
            <a:r>
              <a:rPr lang="fr-FR" sz="750" b="1" dirty="0" smtClean="0">
                <a:solidFill>
                  <a:srgbClr val="FF0000"/>
                </a:solidFill>
              </a:rPr>
              <a:t>de </a:t>
            </a:r>
            <a:r>
              <a:rPr lang="fr-FR" sz="750" b="1" dirty="0">
                <a:solidFill>
                  <a:srgbClr val="FF0000"/>
                </a:solidFill>
              </a:rPr>
              <a:t>trimestre</a:t>
            </a:r>
          </a:p>
          <a:p>
            <a:r>
              <a:rPr lang="fr-FR" sz="750" b="1" u="sng" dirty="0" smtClean="0"/>
              <a:t>Destinataires</a:t>
            </a:r>
            <a:r>
              <a:rPr lang="fr-FR" sz="750" b="1" dirty="0"/>
              <a:t> :</a:t>
            </a:r>
            <a:r>
              <a:rPr lang="fr-FR" sz="750" dirty="0"/>
              <a:t> </a:t>
            </a:r>
            <a:r>
              <a:rPr lang="fr-FR" sz="750" dirty="0" smtClean="0"/>
              <a:t>ACPR</a:t>
            </a:r>
            <a:endParaRPr lang="fr-FR" sz="750" dirty="0"/>
          </a:p>
        </p:txBody>
      </p:sp>
    </p:spTree>
    <p:extLst>
      <p:ext uri="{BB962C8B-B14F-4D97-AF65-F5344CB8AC3E}">
        <p14:creationId xmlns:p14="http://schemas.microsoft.com/office/powerpoint/2010/main" val="93037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C9884E-5CD2-4D8B-A0A8-9A3A7C2E363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915840" y="116632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/>
              <a:t>JANVIER 2/2 </a:t>
            </a:r>
            <a:endParaRPr lang="fr-FR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1547664" y="692696"/>
            <a:ext cx="3816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RAFEC (Relevé annuel des frais d'encaissement carte)</a:t>
            </a:r>
          </a:p>
          <a:p>
            <a:r>
              <a:rPr lang="fr-FR" sz="750" b="1" dirty="0" smtClean="0"/>
              <a:t>Préparation :</a:t>
            </a:r>
            <a:r>
              <a:rPr lang="fr-FR" sz="750" dirty="0" smtClean="0"/>
              <a:t> Middle </a:t>
            </a:r>
            <a:r>
              <a:rPr lang="fr-FR" sz="750" dirty="0"/>
              <a:t>office bancaire (Baptiste </a:t>
            </a:r>
            <a:r>
              <a:rPr lang="fr-FR" sz="750" dirty="0" err="1" smtClean="0"/>
              <a:t>Baudelet</a:t>
            </a:r>
            <a:r>
              <a:rPr lang="fr-FR" sz="750" dirty="0" smtClean="0"/>
              <a:t>) : demande à MREP </a:t>
            </a:r>
            <a:r>
              <a:rPr lang="fr-FR" sz="750" dirty="0"/>
              <a:t>(automatisation prévue)</a:t>
            </a:r>
            <a:r>
              <a:rPr lang="fr-FR" sz="750" dirty="0" smtClean="0"/>
              <a:t>  / </a:t>
            </a:r>
            <a:r>
              <a:rPr lang="fr-FR" sz="750" dirty="0"/>
              <a:t>MREP </a:t>
            </a:r>
            <a:r>
              <a:rPr lang="fr-FR" sz="750" dirty="0" smtClean="0"/>
              <a:t>: génération des récapitulatifs annuels </a:t>
            </a:r>
            <a:r>
              <a:rPr lang="fr-FR" sz="750" dirty="0"/>
              <a:t>du total des frais et commissions </a:t>
            </a:r>
            <a:r>
              <a:rPr lang="fr-FR" sz="750" dirty="0" smtClean="0"/>
              <a:t>perçus par </a:t>
            </a:r>
            <a:r>
              <a:rPr lang="fr-FR" sz="750" dirty="0"/>
              <a:t>l'Etablissement de </a:t>
            </a:r>
            <a:r>
              <a:rPr lang="fr-FR" sz="750" dirty="0" smtClean="0"/>
              <a:t>Paiement</a:t>
            </a:r>
            <a:endParaRPr lang="fr-FR" sz="750" dirty="0"/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 smtClean="0"/>
              <a:t>N/A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 smtClean="0"/>
              <a:t>N/A</a:t>
            </a:r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/>
              <a:t>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transmission au Client (automatisation prévue via micro-service)</a:t>
            </a:r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>
                <a:solidFill>
                  <a:srgbClr val="FF0000"/>
                </a:solidFill>
              </a:rPr>
              <a:t>31 </a:t>
            </a:r>
            <a:r>
              <a:rPr lang="fr-FR" sz="750" b="1" dirty="0" smtClean="0">
                <a:solidFill>
                  <a:srgbClr val="FF0000"/>
                </a:solidFill>
              </a:rPr>
              <a:t>janvier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Tous les clients de l'Etablissement de Paiement</a:t>
            </a:r>
          </a:p>
          <a:p>
            <a:r>
              <a:rPr lang="fr-FR" sz="750" b="1" u="sng" dirty="0" smtClean="0"/>
              <a:t>Commentaires</a:t>
            </a:r>
            <a:r>
              <a:rPr lang="fr-FR" sz="750" u="sng" dirty="0"/>
              <a:t> </a:t>
            </a:r>
            <a:r>
              <a:rPr lang="fr-FR" sz="750" dirty="0"/>
              <a:t>: Support papier ou autre support durable.</a:t>
            </a: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205311"/>
              </p:ext>
            </p:extLst>
          </p:nvPr>
        </p:nvGraphicFramePr>
        <p:xfrm>
          <a:off x="395536" y="3717032"/>
          <a:ext cx="8424935" cy="1733912"/>
        </p:xfrm>
        <a:graphic>
          <a:graphicData uri="http://schemas.openxmlformats.org/drawingml/2006/table">
            <a:tbl>
              <a:tblPr/>
              <a:tblGrid>
                <a:gridCol w="648072"/>
                <a:gridCol w="1008112"/>
                <a:gridCol w="1368152"/>
                <a:gridCol w="3672408"/>
                <a:gridCol w="504056"/>
                <a:gridCol w="648072"/>
                <a:gridCol w="576063"/>
              </a:tblGrid>
              <a:tr h="278087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Date attendue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Type de remise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Taxonomie / Tableau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Libellé</a:t>
                      </a:r>
                      <a:endParaRPr lang="fr-FR" sz="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Bloc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Période concernée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Périodicité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6998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31/01/2021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RAFEC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annuel des frais d'encaissement carte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Récapitulatif annuel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 2020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Annuelle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RMFEC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M1 2020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30/01/2021</a:t>
                      </a:r>
                      <a:endParaRPr lang="fr-FR" sz="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RDV annuel ACPR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-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Préparation</a:t>
                      </a:r>
                      <a:r>
                        <a:rPr lang="fr-FR" sz="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du support pour le RDV annuel avec l’ACPR</a:t>
                      </a:r>
                      <a:endParaRPr lang="fr-FR" sz="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Annuelle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Dépôt FICOBA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  <a:p>
                      <a:pPr algn="ctr"/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M1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543600" y="379268"/>
            <a:ext cx="36004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Dépôt FICOBA :</a:t>
            </a:r>
            <a:endParaRPr lang="fr-FR" sz="900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</a:t>
            </a:r>
            <a:r>
              <a:rPr lang="fr-FR" sz="750" dirty="0" smtClean="0"/>
              <a:t>CMA, </a:t>
            </a:r>
            <a:r>
              <a:rPr lang="fr-FR" sz="750" dirty="0"/>
              <a:t>DPB (Direction des produits bancaires</a:t>
            </a:r>
            <a:r>
              <a:rPr lang="fr-FR" sz="750" dirty="0" smtClean="0"/>
              <a:t>) </a:t>
            </a:r>
            <a:r>
              <a:rPr lang="fr-FR" sz="750" dirty="0"/>
              <a:t>Service </a:t>
            </a:r>
            <a:r>
              <a:rPr lang="fr-FR" sz="750" dirty="0" smtClean="0"/>
              <a:t>Qualité </a:t>
            </a:r>
            <a:r>
              <a:rPr lang="fr-FR" sz="750" dirty="0"/>
              <a:t>des données &amp; </a:t>
            </a:r>
            <a:r>
              <a:rPr lang="fr-FR" sz="750" dirty="0" smtClean="0"/>
              <a:t>Référentiels : déclarations </a:t>
            </a:r>
            <a:r>
              <a:rPr lang="fr-FR" sz="750" dirty="0"/>
              <a:t>d'ouverture, de clôture ou de modification des comptes du mois précédent.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/>
              <a:t>Remise : </a:t>
            </a:r>
            <a:r>
              <a:rPr lang="fr-FR" sz="750" dirty="0" smtClean="0"/>
              <a:t>CMA</a:t>
            </a:r>
            <a:r>
              <a:rPr lang="fr-FR" sz="750" dirty="0"/>
              <a:t>, DPB</a:t>
            </a:r>
            <a:endParaRPr lang="fr-FR" sz="750" b="1" u="sng" dirty="0" smtClean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 </a:t>
            </a:r>
            <a:r>
              <a:rPr lang="fr-FR" sz="750" b="1" dirty="0" smtClean="0">
                <a:solidFill>
                  <a:srgbClr val="FF0000"/>
                </a:solidFill>
              </a:rPr>
              <a:t>Chaque </a:t>
            </a:r>
            <a:r>
              <a:rPr lang="fr-FR" sz="750" b="1" dirty="0">
                <a:solidFill>
                  <a:srgbClr val="FF0000"/>
                </a:solidFill>
              </a:rPr>
              <a:t>mois</a:t>
            </a: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DGFIP</a:t>
            </a:r>
            <a:r>
              <a:rPr lang="fr-FR" sz="750" dirty="0" smtClean="0"/>
              <a:t>.</a:t>
            </a:r>
            <a:endParaRPr lang="fr-FR" sz="750" dirty="0"/>
          </a:p>
        </p:txBody>
      </p:sp>
      <p:sp>
        <p:nvSpPr>
          <p:cNvPr id="11" name="ZoneTexte 10"/>
          <p:cNvSpPr txBox="1"/>
          <p:nvPr/>
        </p:nvSpPr>
        <p:spPr>
          <a:xfrm>
            <a:off x="5364088" y="1772816"/>
            <a:ext cx="3779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 smtClean="0"/>
              <a:t>RMFEC (Relevé mensuel des frais d'encaissement carte)</a:t>
            </a:r>
            <a:endParaRPr lang="fr-FR" sz="900" b="1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demande à MREP (automatisation prévue)  / MREP : génération des récapitulatifs </a:t>
            </a:r>
            <a:r>
              <a:rPr lang="fr-FR" sz="750" dirty="0" smtClean="0"/>
              <a:t>mensuels </a:t>
            </a:r>
            <a:r>
              <a:rPr lang="fr-FR" sz="750" dirty="0"/>
              <a:t>du total des frais et commissions perçus par l'Etablissement de </a:t>
            </a:r>
            <a:r>
              <a:rPr lang="fr-FR" sz="750" dirty="0" smtClean="0"/>
              <a:t>Paiement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</a:t>
            </a:r>
            <a:r>
              <a:rPr lang="fr-FR" sz="750" dirty="0" smtClean="0"/>
              <a:t>transmission </a:t>
            </a:r>
            <a:r>
              <a:rPr lang="fr-FR" sz="750" dirty="0"/>
              <a:t>au Client </a:t>
            </a:r>
            <a:r>
              <a:rPr lang="fr-FR" sz="750" dirty="0" smtClean="0"/>
              <a:t>(automatisation prévue </a:t>
            </a:r>
            <a:r>
              <a:rPr lang="fr-FR" sz="750" dirty="0"/>
              <a:t>via </a:t>
            </a:r>
            <a:r>
              <a:rPr lang="fr-FR" sz="750" dirty="0" smtClean="0"/>
              <a:t>micro-service)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 smtClean="0">
                <a:solidFill>
                  <a:srgbClr val="FF0000"/>
                </a:solidFill>
              </a:rPr>
              <a:t>Chaque mois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Tous les clients de </a:t>
            </a:r>
            <a:r>
              <a:rPr lang="fr-FR" sz="750" dirty="0" smtClean="0"/>
              <a:t>l'Etablissement de Paiement</a:t>
            </a:r>
            <a:endParaRPr lang="fr-FR" sz="750" dirty="0"/>
          </a:p>
          <a:p>
            <a:r>
              <a:rPr lang="fr-FR" sz="750" b="1" u="sng" dirty="0" smtClean="0"/>
              <a:t>Commentaires</a:t>
            </a:r>
            <a:r>
              <a:rPr lang="fr-FR" sz="750" u="sng" dirty="0"/>
              <a:t> </a:t>
            </a:r>
            <a:r>
              <a:rPr lang="fr-FR" sz="750" dirty="0"/>
              <a:t>: Support papier ou autre support durable.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141754" y="2204864"/>
            <a:ext cx="3312368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RDV annuel </a:t>
            </a:r>
            <a:r>
              <a:rPr lang="fr-FR" sz="900" b="1" u="sng" dirty="0" smtClean="0"/>
              <a:t>ACPR</a:t>
            </a:r>
            <a:r>
              <a:rPr lang="fr-FR" sz="900" i="1" dirty="0" smtClean="0"/>
              <a:t> </a:t>
            </a:r>
            <a:r>
              <a:rPr lang="fr-FR" sz="900" i="1" dirty="0" smtClean="0">
                <a:solidFill>
                  <a:srgbClr val="00B050"/>
                </a:solidFill>
              </a:rPr>
              <a:t>(en cours de validation avec CMA)  </a:t>
            </a:r>
            <a:endParaRPr lang="fr-FR" sz="900" i="1" dirty="0">
              <a:solidFill>
                <a:srgbClr val="00B050"/>
              </a:solidFill>
            </a:endParaRPr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</a:t>
            </a:r>
            <a:r>
              <a:rPr lang="fr-FR" sz="750" dirty="0" smtClean="0"/>
              <a:t>Juridique EP (Pascal Cournand) / Responsable projet EP (Sébastien </a:t>
            </a:r>
            <a:r>
              <a:rPr lang="fr-FR" sz="750" dirty="0" err="1" smtClean="0"/>
              <a:t>Cohidon</a:t>
            </a:r>
            <a:r>
              <a:rPr lang="fr-FR" sz="750" dirty="0" smtClean="0"/>
              <a:t>)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Responsable Services de Paiement (Guillaume PRIN)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</a:p>
          <a:p>
            <a:r>
              <a:rPr lang="fr-FR" sz="750" b="1" dirty="0"/>
              <a:t>Remise : </a:t>
            </a:r>
            <a:r>
              <a:rPr lang="fr-FR" sz="750" dirty="0"/>
              <a:t>N/A</a:t>
            </a:r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 smtClean="0">
                <a:solidFill>
                  <a:srgbClr val="FF0000"/>
                </a:solidFill>
              </a:rPr>
              <a:t>Janvier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/>
              <a:t>Destinataires</a:t>
            </a:r>
            <a:r>
              <a:rPr lang="fr-FR" sz="750" dirty="0"/>
              <a:t> : </a:t>
            </a:r>
            <a:r>
              <a:rPr lang="fr-FR" sz="750" dirty="0" smtClean="0"/>
              <a:t>ACPR</a:t>
            </a:r>
            <a:endParaRPr lang="fr-FR" sz="750" dirty="0"/>
          </a:p>
        </p:txBody>
      </p:sp>
    </p:spTree>
    <p:extLst>
      <p:ext uri="{BB962C8B-B14F-4D97-AF65-F5344CB8AC3E}">
        <p14:creationId xmlns:p14="http://schemas.microsoft.com/office/powerpoint/2010/main" val="206095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8676456" y="6381328"/>
            <a:ext cx="360040" cy="365125"/>
          </a:xfrm>
        </p:spPr>
        <p:txBody>
          <a:bodyPr/>
          <a:lstStyle/>
          <a:p>
            <a:pPr algn="ctr"/>
            <a:fld id="{59C9884E-5CD2-4D8B-A0A8-9A3A7C2E363E}" type="slidenum">
              <a:rPr lang="fr-FR" smtClean="0"/>
              <a:pPr algn="ctr"/>
              <a:t>4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61019"/>
              </p:ext>
            </p:extLst>
          </p:nvPr>
        </p:nvGraphicFramePr>
        <p:xfrm>
          <a:off x="395536" y="3356992"/>
          <a:ext cx="8424935" cy="3016344"/>
        </p:xfrm>
        <a:graphic>
          <a:graphicData uri="http://schemas.openxmlformats.org/drawingml/2006/table">
            <a:tbl>
              <a:tblPr/>
              <a:tblGrid>
                <a:gridCol w="591223"/>
                <a:gridCol w="1136969"/>
                <a:gridCol w="1301828"/>
                <a:gridCol w="3594716"/>
                <a:gridCol w="576064"/>
                <a:gridCol w="576064"/>
                <a:gridCol w="648071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Date attendue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Type de remise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Taxonomie / Tableau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bg1"/>
                          </a:solidFill>
                          <a:effectLst/>
                        </a:rPr>
                        <a:t>Libellé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Bloc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Période concernée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Périodicité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4324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B0_Remise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Contenu de la remise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638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B10_Commentaires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Commentaires libres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9529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B1_Evaluation_Risques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Évaluation des risques par l’organisme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B2_1_Identité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Responsable du dispositif LCB-FT, correspondant/ déclarant </a:t>
                      </a:r>
                      <a:r>
                        <a:rPr lang="fr-FR" sz="600" dirty="0" err="1" smtClean="0"/>
                        <a:t>Tracfin</a:t>
                      </a:r>
                      <a:r>
                        <a:rPr lang="fr-FR" sz="600" dirty="0" smtClean="0"/>
                        <a:t>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716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B2_2_Organisation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Organisation du dispositif LCB-FT, information et formation, procédures relatives à la LCB-FT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0304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B3_Contrôle_Interne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Contrôle interne du dispositif LCB-FT et du dispositif d’identification des clients, des comptes et des personnes dans le cadre de la lutte contre l’évasion et la fraude fiscales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973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/>
                        <a:t>SURFI BLANCHIMENT</a:t>
                      </a:r>
                      <a:endParaRPr lang="fr-FR" sz="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B5_Mesures_Vigilance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Mesures de vigilance adaptées aux risques BC-FT et détection des opérations suspectes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B6_Gel_Avoirs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Gel des avoirs et mesures restrictives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B7_1_Secteur_Banque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Questionnaire sectoriel Banque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B8_Données_Statistiques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Données statistiques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5359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 BLANCHIMENT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B9_Déclaration_PSP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 smtClean="0"/>
                        <a:t>Déclaration prestataires de service de paiement défaillants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716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RMFEC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M2 2020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7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Dépôt FICOBA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M2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475656" y="1071765"/>
            <a:ext cx="3600400" cy="92333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900" b="1" u="sng" dirty="0" smtClean="0"/>
              <a:t>SURFI BLANCHIMENT:</a:t>
            </a:r>
            <a:endParaRPr lang="fr-FR" sz="900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 </a:t>
            </a:r>
            <a:r>
              <a:rPr lang="fr-FR" sz="750" dirty="0"/>
              <a:t>RCI (Christophe Letourneur) : </a:t>
            </a:r>
            <a:r>
              <a:rPr lang="fr-FR" sz="750" dirty="0" smtClean="0"/>
              <a:t>préparation des états</a:t>
            </a:r>
            <a:endParaRPr lang="fr-FR" sz="750" dirty="0"/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CMA </a:t>
            </a:r>
            <a:r>
              <a:rPr lang="fr-FR" sz="750" dirty="0" smtClean="0"/>
              <a:t>DCCP (Direction de la Conformité et du Contrôle Permanent)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Dirigeant effectif (Guillaume </a:t>
            </a:r>
            <a:r>
              <a:rPr lang="fr-FR" sz="750" dirty="0" err="1"/>
              <a:t>Prin</a:t>
            </a:r>
            <a:r>
              <a:rPr lang="fr-FR" sz="750" dirty="0"/>
              <a:t> / Frédéric </a:t>
            </a:r>
            <a:r>
              <a:rPr lang="fr-FR" sz="750" dirty="0" err="1"/>
              <a:t>Diverrez</a:t>
            </a:r>
            <a:r>
              <a:rPr lang="fr-FR" sz="750" dirty="0"/>
              <a:t>) </a:t>
            </a:r>
            <a:endParaRPr lang="fr-FR" sz="750" dirty="0" smtClean="0"/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/>
              <a:t>RCI (Christophe Letourneur) : transmission à l'ACPR via </a:t>
            </a:r>
            <a:r>
              <a:rPr lang="fr-FR" sz="750" dirty="0" err="1"/>
              <a:t>Onegate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>
                <a:solidFill>
                  <a:srgbClr val="FF0000"/>
                </a:solidFill>
              </a:rPr>
              <a:t>28 février</a:t>
            </a:r>
          </a:p>
          <a:p>
            <a:r>
              <a:rPr lang="fr-FR" sz="750" b="1" u="sng" dirty="0" smtClean="0"/>
              <a:t>Destinataires</a:t>
            </a:r>
            <a:r>
              <a:rPr lang="fr-FR" sz="750" dirty="0" smtClean="0"/>
              <a:t> </a:t>
            </a:r>
            <a:r>
              <a:rPr lang="fr-FR" sz="750" dirty="0"/>
              <a:t>: </a:t>
            </a:r>
            <a:r>
              <a:rPr lang="fr-FR" sz="750" dirty="0" smtClean="0"/>
              <a:t>ACPR</a:t>
            </a:r>
            <a:endParaRPr lang="fr-FR" sz="75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915840" y="116632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/>
              <a:t>FEVRIER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543600" y="379268"/>
            <a:ext cx="36004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Dépôt FICOBA :</a:t>
            </a:r>
            <a:endParaRPr lang="fr-FR" sz="900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</a:t>
            </a:r>
            <a:r>
              <a:rPr lang="fr-FR" sz="750" dirty="0" smtClean="0"/>
              <a:t>CMA, </a:t>
            </a:r>
            <a:r>
              <a:rPr lang="fr-FR" sz="750" dirty="0"/>
              <a:t>DPB (Direction des produits bancaires</a:t>
            </a:r>
            <a:r>
              <a:rPr lang="fr-FR" sz="750" dirty="0" smtClean="0"/>
              <a:t>) </a:t>
            </a:r>
            <a:r>
              <a:rPr lang="fr-FR" sz="750" dirty="0"/>
              <a:t>Service </a:t>
            </a:r>
            <a:r>
              <a:rPr lang="fr-FR" sz="750" dirty="0" smtClean="0"/>
              <a:t>Qualité </a:t>
            </a:r>
            <a:r>
              <a:rPr lang="fr-FR" sz="750" dirty="0"/>
              <a:t>des données &amp; </a:t>
            </a:r>
            <a:r>
              <a:rPr lang="fr-FR" sz="750" dirty="0" smtClean="0"/>
              <a:t>Référentiels : déclarations </a:t>
            </a:r>
            <a:r>
              <a:rPr lang="fr-FR" sz="750" dirty="0"/>
              <a:t>d'ouverture, de clôture ou de modification des comptes du mois précédent.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/>
              <a:t>Remise : </a:t>
            </a:r>
            <a:r>
              <a:rPr lang="fr-FR" sz="750" dirty="0" smtClean="0"/>
              <a:t>CMA</a:t>
            </a:r>
            <a:r>
              <a:rPr lang="fr-FR" sz="750" dirty="0"/>
              <a:t>, DPB</a:t>
            </a:r>
            <a:endParaRPr lang="fr-FR" sz="750" b="1" u="sng" dirty="0" smtClean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 </a:t>
            </a:r>
            <a:r>
              <a:rPr lang="fr-FR" sz="750" b="1" dirty="0" smtClean="0">
                <a:solidFill>
                  <a:srgbClr val="FF0000"/>
                </a:solidFill>
              </a:rPr>
              <a:t>Chaque </a:t>
            </a:r>
            <a:r>
              <a:rPr lang="fr-FR" sz="750" b="1" dirty="0">
                <a:solidFill>
                  <a:srgbClr val="FF0000"/>
                </a:solidFill>
              </a:rPr>
              <a:t>mois</a:t>
            </a: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DGFIP</a:t>
            </a:r>
            <a:r>
              <a:rPr lang="fr-FR" sz="750" dirty="0" smtClean="0"/>
              <a:t>.</a:t>
            </a:r>
            <a:endParaRPr lang="fr-FR" sz="750" dirty="0"/>
          </a:p>
        </p:txBody>
      </p:sp>
      <p:sp>
        <p:nvSpPr>
          <p:cNvPr id="14" name="ZoneTexte 13"/>
          <p:cNvSpPr txBox="1"/>
          <p:nvPr/>
        </p:nvSpPr>
        <p:spPr>
          <a:xfrm>
            <a:off x="5364088" y="1772816"/>
            <a:ext cx="3779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 smtClean="0"/>
              <a:t>RMFEC (Relevé mensuel des frais d'encaissement carte)</a:t>
            </a:r>
            <a:endParaRPr lang="fr-FR" sz="900" b="1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demande à MREP (automatisation prévue)  / MREP : génération des récapitulatifs </a:t>
            </a:r>
            <a:r>
              <a:rPr lang="fr-FR" sz="750" dirty="0" smtClean="0"/>
              <a:t>mensuels </a:t>
            </a:r>
            <a:r>
              <a:rPr lang="fr-FR" sz="750" dirty="0"/>
              <a:t>du total des frais et commissions perçus par l'Etablissement de </a:t>
            </a:r>
            <a:r>
              <a:rPr lang="fr-FR" sz="750" dirty="0" smtClean="0"/>
              <a:t>Paiement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</a:t>
            </a:r>
            <a:r>
              <a:rPr lang="fr-FR" sz="750" dirty="0" smtClean="0"/>
              <a:t>transmission </a:t>
            </a:r>
            <a:r>
              <a:rPr lang="fr-FR" sz="750" dirty="0"/>
              <a:t>au Client </a:t>
            </a:r>
            <a:r>
              <a:rPr lang="fr-FR" sz="750" dirty="0" smtClean="0"/>
              <a:t>(automatisation prévue </a:t>
            </a:r>
            <a:r>
              <a:rPr lang="fr-FR" sz="750" dirty="0"/>
              <a:t>via </a:t>
            </a:r>
            <a:r>
              <a:rPr lang="fr-FR" sz="750" dirty="0" smtClean="0"/>
              <a:t>micro-service)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 smtClean="0">
                <a:solidFill>
                  <a:srgbClr val="FF0000"/>
                </a:solidFill>
              </a:rPr>
              <a:t>Chaque mois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Tous les clients de </a:t>
            </a:r>
            <a:r>
              <a:rPr lang="fr-FR" sz="750" dirty="0" smtClean="0"/>
              <a:t>l'Etablissement de Paiement</a:t>
            </a:r>
            <a:endParaRPr lang="fr-FR" sz="750" dirty="0"/>
          </a:p>
          <a:p>
            <a:r>
              <a:rPr lang="fr-FR" sz="750" b="1" u="sng" dirty="0" smtClean="0"/>
              <a:t>Commentaires</a:t>
            </a:r>
            <a:r>
              <a:rPr lang="fr-FR" sz="750" u="sng" dirty="0"/>
              <a:t> </a:t>
            </a:r>
            <a:r>
              <a:rPr lang="fr-FR" sz="750" dirty="0"/>
              <a:t>: Support papier ou autre support durable.</a:t>
            </a:r>
          </a:p>
        </p:txBody>
      </p:sp>
    </p:spTree>
    <p:extLst>
      <p:ext uri="{BB962C8B-B14F-4D97-AF65-F5344CB8AC3E}">
        <p14:creationId xmlns:p14="http://schemas.microsoft.com/office/powerpoint/2010/main" val="15983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8676456" y="6381328"/>
            <a:ext cx="360040" cy="365125"/>
          </a:xfrm>
        </p:spPr>
        <p:txBody>
          <a:bodyPr/>
          <a:lstStyle/>
          <a:p>
            <a:pPr algn="ctr"/>
            <a:fld id="{59C9884E-5CD2-4D8B-A0A8-9A3A7C2E363E}" type="slidenum">
              <a:rPr lang="fr-FR" smtClean="0"/>
              <a:pPr algn="ctr"/>
              <a:t>5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323363"/>
              </p:ext>
            </p:extLst>
          </p:nvPr>
        </p:nvGraphicFramePr>
        <p:xfrm>
          <a:off x="407165" y="4115918"/>
          <a:ext cx="8280919" cy="2369822"/>
        </p:xfrm>
        <a:graphic>
          <a:graphicData uri="http://schemas.openxmlformats.org/drawingml/2006/table">
            <a:tbl>
              <a:tblPr/>
              <a:tblGrid>
                <a:gridCol w="648072"/>
                <a:gridCol w="1152128"/>
                <a:gridCol w="1296144"/>
                <a:gridCol w="3384376"/>
                <a:gridCol w="576064"/>
                <a:gridCol w="576064"/>
                <a:gridCol w="648071"/>
              </a:tblGrid>
              <a:tr h="26577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Date attendue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Type de remise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Taxonomie / Tableau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bg1"/>
                          </a:solidFill>
                          <a:effectLst/>
                        </a:rPr>
                        <a:t>Libellé</a:t>
                      </a:r>
                      <a:endParaRPr lang="fr-FR" sz="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Bloc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Période concernée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</a:rPr>
                        <a:t>Périodicité</a:t>
                      </a:r>
                      <a:endParaRPr lang="fr-FR" sz="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786" marR="11786" marT="5893" marB="5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53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30/03/2021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Collecte Cartographie des moyens de paiement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OSCAMPS - CARTOGRAPHIE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A 2020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Annuelle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53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31/03/2021</a:t>
                      </a:r>
                      <a:endParaRPr lang="fr-FR" sz="6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OIB</a:t>
                      </a:r>
                      <a:endParaRPr lang="fr-FR" sz="6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Collecte annuelle OIB</a:t>
                      </a:r>
                      <a:endParaRPr lang="fr-FR" sz="6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Collecte réalisée pour le compte de l'Observatoire de l'inclusion bancaire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fr-FR" sz="600" baseline="0" dirty="0" smtClean="0">
                          <a:solidFill>
                            <a:schemeClr val="tx1"/>
                          </a:solidFill>
                        </a:rPr>
                        <a:t> 2020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Annuelle</a:t>
                      </a:r>
                      <a:endParaRPr lang="fr-FR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5359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/>
                        <a:t>SURFI</a:t>
                      </a:r>
                      <a:endParaRPr lang="fr-FR" sz="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CpteResuFrance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Compte de résultat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/>
                        <a:t>S2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4093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31/03/2021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SURFI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EffectifsFrance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Indicateurs d'activité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/>
                        <a:t>Commun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912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RMFEC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M3 2020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34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Dépôt FICOBA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M3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8" name="Titre 1"/>
          <p:cNvSpPr txBox="1">
            <a:spLocks/>
          </p:cNvSpPr>
          <p:nvPr/>
        </p:nvSpPr>
        <p:spPr>
          <a:xfrm>
            <a:off x="1915840" y="151853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/>
              <a:t>MARS</a:t>
            </a:r>
            <a:endParaRPr lang="fr-FR" sz="1800" dirty="0"/>
          </a:p>
        </p:txBody>
      </p:sp>
      <p:sp>
        <p:nvSpPr>
          <p:cNvPr id="3" name="ZoneTexte 2"/>
          <p:cNvSpPr txBox="1"/>
          <p:nvPr/>
        </p:nvSpPr>
        <p:spPr>
          <a:xfrm>
            <a:off x="1259632" y="1916832"/>
            <a:ext cx="36364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Collecte « Cartographie des moyens de paiement </a:t>
            </a:r>
            <a:r>
              <a:rPr lang="fr-FR" sz="900" b="1" u="sng" dirty="0" smtClean="0"/>
              <a:t>» :</a:t>
            </a:r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 </a:t>
            </a:r>
            <a:r>
              <a:rPr lang="fr-FR" sz="750" dirty="0" smtClean="0"/>
              <a:t>CMA : </a:t>
            </a:r>
            <a:r>
              <a:rPr lang="fr-FR" sz="750" dirty="0"/>
              <a:t>Compléter le questionnaire "Cartographie des Moyens de </a:t>
            </a:r>
            <a:r>
              <a:rPr lang="fr-FR" sz="750" dirty="0" smtClean="0"/>
              <a:t>Paiement</a:t>
            </a:r>
            <a:endParaRPr lang="fr-FR" sz="750" dirty="0"/>
          </a:p>
          <a:p>
            <a:r>
              <a:rPr lang="fr-FR" sz="750" b="1" dirty="0"/>
              <a:t>Validation : </a:t>
            </a:r>
            <a:r>
              <a:rPr lang="fr-FR" sz="750" dirty="0" smtClean="0"/>
              <a:t>CMA</a:t>
            </a:r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 smtClean="0"/>
              <a:t>N/A</a:t>
            </a:r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 smtClean="0"/>
              <a:t>CMA : remise à </a:t>
            </a:r>
            <a:r>
              <a:rPr lang="fr-FR" sz="750" dirty="0"/>
              <a:t>la Banque de </a:t>
            </a:r>
            <a:r>
              <a:rPr lang="fr-FR" sz="750" dirty="0" smtClean="0"/>
              <a:t>France via </a:t>
            </a:r>
            <a:r>
              <a:rPr lang="fr-FR" sz="750" dirty="0" err="1"/>
              <a:t>Onegate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 </a:t>
            </a:r>
            <a:r>
              <a:rPr lang="fr-FR" sz="750" b="1" dirty="0">
                <a:solidFill>
                  <a:srgbClr val="FF0000"/>
                </a:solidFill>
              </a:rPr>
              <a:t>30 </a:t>
            </a:r>
            <a:r>
              <a:rPr lang="fr-FR" sz="750" b="1" dirty="0" smtClean="0">
                <a:solidFill>
                  <a:srgbClr val="FF0000"/>
                </a:solidFill>
              </a:rPr>
              <a:t>mars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 Banque de France </a:t>
            </a:r>
            <a:endParaRPr lang="fr-FR" sz="750" dirty="0" smtClean="0"/>
          </a:p>
          <a:p>
            <a:r>
              <a:rPr lang="fr-FR" sz="750" b="1" u="sng" dirty="0" smtClean="0"/>
              <a:t>Commentaires</a:t>
            </a:r>
            <a:r>
              <a:rPr lang="fr-FR" sz="750" u="sng" dirty="0"/>
              <a:t> </a:t>
            </a:r>
            <a:r>
              <a:rPr lang="fr-FR" sz="750" dirty="0" smtClean="0"/>
              <a:t>: </a:t>
            </a:r>
            <a:r>
              <a:rPr lang="fr-FR" sz="750" i="1" dirty="0" smtClean="0"/>
              <a:t>Ancien </a:t>
            </a:r>
            <a:r>
              <a:rPr lang="fr-FR" sz="750" i="1" dirty="0"/>
              <a:t>process applicable jusqu’à mars </a:t>
            </a:r>
            <a:r>
              <a:rPr lang="fr-FR" sz="750" i="1" dirty="0" smtClean="0"/>
              <a:t>2021</a:t>
            </a:r>
            <a:endParaRPr lang="fr-FR" sz="750" dirty="0"/>
          </a:p>
        </p:txBody>
      </p:sp>
      <p:sp>
        <p:nvSpPr>
          <p:cNvPr id="16" name="ZoneTexte 15"/>
          <p:cNvSpPr txBox="1"/>
          <p:nvPr/>
        </p:nvSpPr>
        <p:spPr>
          <a:xfrm>
            <a:off x="5928524" y="719262"/>
            <a:ext cx="2963956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Dépôt FICOBA :</a:t>
            </a:r>
            <a:endParaRPr lang="fr-FR" sz="900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</a:t>
            </a:r>
            <a:r>
              <a:rPr lang="fr-FR" sz="750" dirty="0" smtClean="0"/>
              <a:t>CMA, </a:t>
            </a:r>
            <a:r>
              <a:rPr lang="fr-FR" sz="750" dirty="0"/>
              <a:t>DPB (Direction des produits bancaires</a:t>
            </a:r>
            <a:r>
              <a:rPr lang="fr-FR" sz="750" dirty="0" smtClean="0"/>
              <a:t>) </a:t>
            </a:r>
            <a:r>
              <a:rPr lang="fr-FR" sz="750" dirty="0"/>
              <a:t>Service </a:t>
            </a:r>
            <a:r>
              <a:rPr lang="fr-FR" sz="750" dirty="0" smtClean="0"/>
              <a:t>Qualité </a:t>
            </a:r>
            <a:r>
              <a:rPr lang="fr-FR" sz="750" dirty="0"/>
              <a:t>des données &amp; </a:t>
            </a:r>
            <a:r>
              <a:rPr lang="fr-FR" sz="750" dirty="0" smtClean="0"/>
              <a:t>Référentiels : déclarations </a:t>
            </a:r>
            <a:r>
              <a:rPr lang="fr-FR" sz="750" dirty="0"/>
              <a:t>d'ouverture, de clôture ou de modification des comptes du mois précédent.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CMA, DPB</a:t>
            </a:r>
          </a:p>
          <a:p>
            <a:r>
              <a:rPr lang="fr-FR" sz="750" b="1" dirty="0"/>
              <a:t>Remise : </a:t>
            </a:r>
            <a:r>
              <a:rPr lang="fr-FR" sz="750" dirty="0" smtClean="0"/>
              <a:t>CMA</a:t>
            </a:r>
            <a:r>
              <a:rPr lang="fr-FR" sz="750" dirty="0"/>
              <a:t>, DPB</a:t>
            </a:r>
            <a:endParaRPr lang="fr-FR" sz="750" b="1" u="sng" dirty="0" smtClean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 </a:t>
            </a:r>
            <a:r>
              <a:rPr lang="fr-FR" sz="750" b="1" dirty="0" smtClean="0">
                <a:solidFill>
                  <a:srgbClr val="FF0000"/>
                </a:solidFill>
              </a:rPr>
              <a:t>Chaque </a:t>
            </a:r>
            <a:r>
              <a:rPr lang="fr-FR" sz="750" b="1" dirty="0">
                <a:solidFill>
                  <a:srgbClr val="FF0000"/>
                </a:solidFill>
              </a:rPr>
              <a:t>mois</a:t>
            </a: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DGFIP</a:t>
            </a:r>
            <a:r>
              <a:rPr lang="fr-FR" sz="750" dirty="0" smtClean="0"/>
              <a:t>.</a:t>
            </a:r>
            <a:endParaRPr lang="fr-FR" sz="750" dirty="0"/>
          </a:p>
        </p:txBody>
      </p:sp>
      <p:sp>
        <p:nvSpPr>
          <p:cNvPr id="17" name="ZoneTexte 16"/>
          <p:cNvSpPr txBox="1"/>
          <p:nvPr/>
        </p:nvSpPr>
        <p:spPr>
          <a:xfrm>
            <a:off x="5591740" y="2060848"/>
            <a:ext cx="3096344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 smtClean="0"/>
              <a:t>RMFEC (Relevé mensuel des frais d'encaissement carte)</a:t>
            </a:r>
            <a:endParaRPr lang="fr-FR" sz="900" b="1" u="sng" dirty="0"/>
          </a:p>
          <a:p>
            <a:r>
              <a:rPr lang="fr-FR" sz="750" b="1" dirty="0" smtClean="0"/>
              <a:t>Préparation </a:t>
            </a:r>
            <a:r>
              <a:rPr lang="fr-FR" sz="750" b="1" dirty="0"/>
              <a:t>: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demande à MREP (automatisation prévue)  / MREP : génération des récapitulatifs </a:t>
            </a:r>
            <a:r>
              <a:rPr lang="fr-FR" sz="750" dirty="0" smtClean="0"/>
              <a:t>mensuels </a:t>
            </a:r>
            <a:r>
              <a:rPr lang="fr-FR" sz="750" dirty="0"/>
              <a:t>du total des frais et commissions perçus par l'Etablissement de </a:t>
            </a:r>
            <a:r>
              <a:rPr lang="fr-FR" sz="750" dirty="0" smtClean="0"/>
              <a:t>Paiement</a:t>
            </a:r>
          </a:p>
          <a:p>
            <a:r>
              <a:rPr lang="fr-FR" sz="750" b="1" dirty="0" smtClean="0"/>
              <a:t>Validation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  <a:endParaRPr lang="fr-FR" sz="750" b="1" dirty="0"/>
          </a:p>
          <a:p>
            <a:r>
              <a:rPr lang="fr-FR" sz="750" b="1" dirty="0" smtClean="0"/>
              <a:t>Signature </a:t>
            </a:r>
            <a:r>
              <a:rPr lang="fr-FR" sz="750" b="1" dirty="0"/>
              <a:t>: </a:t>
            </a:r>
            <a:r>
              <a:rPr lang="fr-FR" sz="750" dirty="0"/>
              <a:t>N/A</a:t>
            </a:r>
          </a:p>
          <a:p>
            <a:r>
              <a:rPr lang="fr-FR" sz="750" b="1" dirty="0" smtClean="0"/>
              <a:t>Remise </a:t>
            </a:r>
            <a:r>
              <a:rPr lang="fr-FR" sz="750" b="1" dirty="0"/>
              <a:t>: </a:t>
            </a:r>
            <a:r>
              <a:rPr lang="fr-FR" sz="750" dirty="0"/>
              <a:t> Middle office bancaire (Baptiste </a:t>
            </a:r>
            <a:r>
              <a:rPr lang="fr-FR" sz="750" dirty="0" err="1"/>
              <a:t>Baudelet</a:t>
            </a:r>
            <a:r>
              <a:rPr lang="fr-FR" sz="750" dirty="0"/>
              <a:t>) : </a:t>
            </a:r>
            <a:r>
              <a:rPr lang="fr-FR" sz="750" dirty="0" smtClean="0"/>
              <a:t>transmission </a:t>
            </a:r>
            <a:r>
              <a:rPr lang="fr-FR" sz="750" dirty="0"/>
              <a:t>au Client </a:t>
            </a:r>
            <a:r>
              <a:rPr lang="fr-FR" sz="750" dirty="0" smtClean="0"/>
              <a:t>(automatisation prévue </a:t>
            </a:r>
            <a:r>
              <a:rPr lang="fr-FR" sz="750" dirty="0"/>
              <a:t>via </a:t>
            </a:r>
            <a:r>
              <a:rPr lang="fr-FR" sz="750" dirty="0" smtClean="0"/>
              <a:t>micro-service)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dirty="0"/>
              <a:t> : </a:t>
            </a:r>
            <a:r>
              <a:rPr lang="fr-FR" sz="750" b="1" dirty="0" smtClean="0">
                <a:solidFill>
                  <a:srgbClr val="FF0000"/>
                </a:solidFill>
              </a:rPr>
              <a:t>Chaque mois</a:t>
            </a:r>
            <a:endParaRPr lang="fr-FR" sz="750" b="1" dirty="0">
              <a:solidFill>
                <a:srgbClr val="FF0000"/>
              </a:solidFill>
            </a:endParaRPr>
          </a:p>
          <a:p>
            <a:r>
              <a:rPr lang="fr-FR" sz="750" b="1" u="sng" dirty="0" smtClean="0"/>
              <a:t>Destinataires</a:t>
            </a:r>
            <a:r>
              <a:rPr lang="fr-FR" sz="750" dirty="0"/>
              <a:t> : Tous les clients de </a:t>
            </a:r>
            <a:r>
              <a:rPr lang="fr-FR" sz="750" dirty="0" smtClean="0"/>
              <a:t>l'Etablissement de Paiement</a:t>
            </a:r>
            <a:endParaRPr lang="fr-FR" sz="750" dirty="0"/>
          </a:p>
          <a:p>
            <a:r>
              <a:rPr lang="fr-FR" sz="750" b="1" u="sng" dirty="0" smtClean="0"/>
              <a:t>Commentaires</a:t>
            </a:r>
            <a:r>
              <a:rPr lang="fr-FR" sz="750" u="sng" dirty="0"/>
              <a:t> </a:t>
            </a:r>
            <a:r>
              <a:rPr lang="fr-FR" sz="750" dirty="0"/>
              <a:t>: Support papier ou autre support durable.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63688" y="620688"/>
            <a:ext cx="3600400" cy="126957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900" b="1" u="sng" dirty="0"/>
              <a:t>SURFI </a:t>
            </a:r>
            <a:r>
              <a:rPr lang="fr-FR" sz="900" b="1" u="sng" dirty="0" smtClean="0"/>
              <a:t>:</a:t>
            </a:r>
          </a:p>
          <a:p>
            <a:r>
              <a:rPr lang="fr-FR" sz="750" b="1" dirty="0" smtClean="0"/>
              <a:t>Préparation : </a:t>
            </a:r>
            <a:r>
              <a:rPr lang="fr-FR" sz="750" dirty="0" smtClean="0"/>
              <a:t>Contrôle </a:t>
            </a:r>
            <a:r>
              <a:rPr lang="fr-FR" sz="750" dirty="0"/>
              <a:t>de gestion (</a:t>
            </a:r>
            <a:r>
              <a:rPr lang="fr-FR" sz="750" dirty="0" err="1"/>
              <a:t>Eriola</a:t>
            </a:r>
            <a:r>
              <a:rPr lang="fr-FR" sz="750" dirty="0"/>
              <a:t> </a:t>
            </a:r>
            <a:r>
              <a:rPr lang="fr-FR" sz="750" dirty="0" err="1"/>
              <a:t>Shkurtaj</a:t>
            </a:r>
            <a:r>
              <a:rPr lang="fr-FR" sz="750" dirty="0"/>
              <a:t> / Benoit </a:t>
            </a:r>
            <a:r>
              <a:rPr lang="fr-FR" sz="750" dirty="0" err="1"/>
              <a:t>Fournier-Montgieux</a:t>
            </a:r>
            <a:r>
              <a:rPr lang="fr-FR" sz="750" dirty="0"/>
              <a:t> / Emilie Pouget) </a:t>
            </a:r>
            <a:r>
              <a:rPr lang="fr-FR" sz="750" dirty="0" smtClean="0"/>
              <a:t>: production des états, transmission au RSP puis à CMA</a:t>
            </a:r>
          </a:p>
          <a:p>
            <a:r>
              <a:rPr lang="fr-FR" sz="750" b="1" dirty="0" smtClean="0"/>
              <a:t>Validation : </a:t>
            </a:r>
            <a:r>
              <a:rPr lang="fr-FR" sz="750" dirty="0"/>
              <a:t>Responsable Services de </a:t>
            </a:r>
            <a:r>
              <a:rPr lang="fr-FR" sz="750" dirty="0" smtClean="0"/>
              <a:t>Paiement </a:t>
            </a:r>
            <a:r>
              <a:rPr lang="fr-FR" sz="750" dirty="0"/>
              <a:t>(Guillaume PRIN</a:t>
            </a:r>
            <a:r>
              <a:rPr lang="fr-FR" sz="750" dirty="0" smtClean="0"/>
              <a:t>)</a:t>
            </a:r>
            <a:endParaRPr lang="fr-FR" sz="750" b="1" dirty="0" smtClean="0"/>
          </a:p>
          <a:p>
            <a:r>
              <a:rPr lang="fr-FR" sz="750" b="1" dirty="0" smtClean="0"/>
              <a:t>Signature : </a:t>
            </a:r>
            <a:r>
              <a:rPr lang="fr-FR" sz="750" dirty="0"/>
              <a:t>CMA Service </a:t>
            </a:r>
            <a:r>
              <a:rPr lang="fr-FR" sz="750" dirty="0" err="1"/>
              <a:t>Reportings</a:t>
            </a:r>
            <a:r>
              <a:rPr lang="fr-FR" sz="750" dirty="0"/>
              <a:t> et normes prudentiels (Nathalie Renault / Florence Eon </a:t>
            </a:r>
            <a:r>
              <a:rPr lang="fr-FR" sz="750" dirty="0" err="1"/>
              <a:t>Devineau</a:t>
            </a:r>
            <a:r>
              <a:rPr lang="fr-FR" sz="750" dirty="0"/>
              <a:t>)</a:t>
            </a:r>
          </a:p>
          <a:p>
            <a:r>
              <a:rPr lang="fr-FR" sz="750" b="1" dirty="0" smtClean="0"/>
              <a:t>Remise :</a:t>
            </a:r>
            <a:r>
              <a:rPr lang="fr-FR" sz="750" b="1" dirty="0"/>
              <a:t> </a:t>
            </a:r>
            <a:r>
              <a:rPr lang="fr-FR" sz="750" dirty="0"/>
              <a:t>CMA Service </a:t>
            </a:r>
            <a:r>
              <a:rPr lang="fr-FR" sz="750" dirty="0" err="1"/>
              <a:t>Reportings</a:t>
            </a:r>
            <a:r>
              <a:rPr lang="fr-FR" sz="750" dirty="0"/>
              <a:t> et normes prudentiels (Nathalie Renault / Florence Eon </a:t>
            </a:r>
            <a:r>
              <a:rPr lang="fr-FR" sz="750" dirty="0" err="1"/>
              <a:t>Devineau</a:t>
            </a:r>
            <a:r>
              <a:rPr lang="fr-FR" sz="750" dirty="0" smtClean="0"/>
              <a:t>) : </a:t>
            </a:r>
            <a:r>
              <a:rPr lang="fr-FR" sz="750" dirty="0"/>
              <a:t>transmission à l'ACPR via </a:t>
            </a:r>
            <a:r>
              <a:rPr lang="fr-FR" sz="750" dirty="0" err="1"/>
              <a:t>Onegate</a:t>
            </a:r>
            <a:endParaRPr lang="fr-FR" sz="750" dirty="0"/>
          </a:p>
          <a:p>
            <a:r>
              <a:rPr lang="fr-FR" sz="750" b="1" u="sng" dirty="0" smtClean="0"/>
              <a:t>Date</a:t>
            </a:r>
            <a:r>
              <a:rPr lang="fr-FR" sz="750" b="1" dirty="0"/>
              <a:t> :</a:t>
            </a:r>
            <a:r>
              <a:rPr lang="fr-FR" sz="750" dirty="0"/>
              <a:t> </a:t>
            </a:r>
            <a:r>
              <a:rPr lang="fr-FR" sz="750" b="1" dirty="0" smtClean="0">
                <a:solidFill>
                  <a:srgbClr val="FF0000"/>
                </a:solidFill>
              </a:rPr>
              <a:t>31 mars</a:t>
            </a:r>
          </a:p>
          <a:p>
            <a:r>
              <a:rPr lang="fr-FR" sz="750" b="1" u="sng" dirty="0" smtClean="0"/>
              <a:t>Destinataires</a:t>
            </a:r>
            <a:r>
              <a:rPr lang="fr-FR" sz="750" b="1" dirty="0" smtClean="0"/>
              <a:t> </a:t>
            </a:r>
            <a:r>
              <a:rPr lang="fr-FR" sz="750" b="1" dirty="0"/>
              <a:t>: </a:t>
            </a:r>
            <a:r>
              <a:rPr lang="fr-FR" sz="750" dirty="0" smtClean="0"/>
              <a:t>ACPR</a:t>
            </a:r>
            <a:endParaRPr lang="fr-FR" sz="750" dirty="0"/>
          </a:p>
        </p:txBody>
      </p:sp>
      <p:sp>
        <p:nvSpPr>
          <p:cNvPr id="9" name="ZoneTexte 8"/>
          <p:cNvSpPr txBox="1"/>
          <p:nvPr/>
        </p:nvSpPr>
        <p:spPr>
          <a:xfrm>
            <a:off x="755576" y="3125143"/>
            <a:ext cx="3636404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/>
              <a:t>Collecte </a:t>
            </a:r>
            <a:r>
              <a:rPr lang="fr-FR" sz="900" b="1" u="sng" dirty="0" smtClean="0"/>
              <a:t>pour l’observatoire de l’</a:t>
            </a:r>
            <a:r>
              <a:rPr lang="fr-FR" sz="900" b="1" u="sng" dirty="0" err="1" smtClean="0"/>
              <a:t>inculsion</a:t>
            </a:r>
            <a:r>
              <a:rPr lang="fr-FR" sz="900" b="1" u="sng" dirty="0" smtClean="0"/>
              <a:t> bancaire (OIB) :</a:t>
            </a:r>
            <a:endParaRPr lang="fr-FR" sz="900" b="1" u="sng" dirty="0" smtClean="0"/>
          </a:p>
          <a:p>
            <a:r>
              <a:rPr lang="fr-FR" sz="750" b="1" dirty="0"/>
              <a:t>Remise : </a:t>
            </a:r>
            <a:r>
              <a:rPr lang="fr-FR" sz="750" dirty="0"/>
              <a:t>Responsable Services de Paiement (Sébastien </a:t>
            </a:r>
            <a:r>
              <a:rPr lang="fr-FR" sz="750" dirty="0" err="1"/>
              <a:t>Cohidon</a:t>
            </a:r>
            <a:r>
              <a:rPr lang="fr-FR" sz="750" dirty="0"/>
              <a:t>) : mail confirmant que nos activités sont sans lien avec des personnes (i) physiques, (ii) agissant à des fins non-professionnelles, ET (iii) en situation de fragilité </a:t>
            </a:r>
            <a:r>
              <a:rPr lang="fr-FR" sz="750" dirty="0" smtClean="0"/>
              <a:t>financière</a:t>
            </a:r>
          </a:p>
          <a:p>
            <a:r>
              <a:rPr lang="fr-FR" sz="750" b="1" u="sng" dirty="0"/>
              <a:t>Date</a:t>
            </a:r>
            <a:r>
              <a:rPr lang="fr-FR" sz="750" b="1" dirty="0"/>
              <a:t> :</a:t>
            </a:r>
            <a:r>
              <a:rPr lang="fr-FR" sz="750" dirty="0"/>
              <a:t> </a:t>
            </a:r>
            <a:r>
              <a:rPr lang="fr-FR" sz="750" b="1" dirty="0">
                <a:solidFill>
                  <a:srgbClr val="FF0000"/>
                </a:solidFill>
              </a:rPr>
              <a:t>31 </a:t>
            </a:r>
            <a:r>
              <a:rPr lang="fr-FR" sz="750" b="1" dirty="0" smtClean="0">
                <a:solidFill>
                  <a:srgbClr val="FF0000"/>
                </a:solidFill>
              </a:rPr>
              <a:t>mars</a:t>
            </a:r>
            <a:r>
              <a:rPr lang="fr-FR" sz="750" dirty="0" smtClean="0"/>
              <a:t>.</a:t>
            </a:r>
            <a:r>
              <a:rPr lang="fr-FR" sz="750" dirty="0"/>
              <a:t/>
            </a:r>
            <a:br>
              <a:rPr lang="fr-FR" sz="750" dirty="0"/>
            </a:br>
            <a:r>
              <a:rPr lang="fr-FR" sz="750" b="1" u="sng" dirty="0"/>
              <a:t>Destinataire</a:t>
            </a:r>
            <a:r>
              <a:rPr lang="fr-FR" sz="750" b="1" dirty="0"/>
              <a:t> : </a:t>
            </a:r>
            <a:r>
              <a:rPr lang="fr-FR" sz="750" dirty="0"/>
              <a:t>Banque de </a:t>
            </a:r>
            <a:r>
              <a:rPr lang="fr-FR" sz="750" dirty="0" smtClean="0"/>
              <a:t>France</a:t>
            </a:r>
            <a:endParaRPr lang="fr-FR" sz="750" dirty="0"/>
          </a:p>
        </p:txBody>
      </p:sp>
    </p:spTree>
    <p:extLst>
      <p:ext uri="{BB962C8B-B14F-4D97-AF65-F5344CB8AC3E}">
        <p14:creationId xmlns:p14="http://schemas.microsoft.com/office/powerpoint/2010/main" val="15983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9370</TotalTime>
  <Words>1453</Words>
  <Application>Microsoft Office PowerPoint</Application>
  <PresentationFormat>Affichage à l'écran (4:3)</PresentationFormat>
  <Paragraphs>381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Roadmap Reporting  1er Trimestre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 MEZHRAHID</dc:creator>
  <cp:lastModifiedBy>Pascal COURNAND</cp:lastModifiedBy>
  <cp:revision>218</cp:revision>
  <dcterms:created xsi:type="dcterms:W3CDTF">2016-04-21T14:36:01Z</dcterms:created>
  <dcterms:modified xsi:type="dcterms:W3CDTF">2021-04-07T13:50:32Z</dcterms:modified>
</cp:coreProperties>
</file>