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3" r:id="rId2"/>
    <p:sldId id="341" r:id="rId3"/>
    <p:sldId id="344" r:id="rId4"/>
    <p:sldId id="343" r:id="rId5"/>
    <p:sldId id="318" r:id="rId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3A"/>
    <a:srgbClr val="404F54"/>
    <a:srgbClr val="EEEEEE"/>
    <a:srgbClr val="C8C8C8"/>
    <a:srgbClr val="F2F3F3"/>
    <a:srgbClr val="38444B"/>
    <a:srgbClr val="FF5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97" autoAdjust="0"/>
    <p:restoredTop sz="94622" autoAdjust="0"/>
  </p:normalViewPr>
  <p:slideViewPr>
    <p:cSldViewPr snapToGrid="0" snapToObjects="1">
      <p:cViewPr>
        <p:scale>
          <a:sx n="140" d="100"/>
          <a:sy n="140" d="100"/>
        </p:scale>
        <p:origin x="102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434C2-6F40-4721-98D0-37CAD61BD749}" type="datetimeFigureOut">
              <a:rPr lang="fr-FR" smtClean="0"/>
              <a:t>18/04/2023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7BD4-FD2D-4B20-8CB8-074FCF725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89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AD898-2CBA-1843-B6D6-25788F9C22B2}" type="datetimeFigureOut">
              <a:rPr lang="x-none" smtClean="0"/>
              <a:t>18/04/2023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AF8EF-8158-634C-9A2F-44E164ECC90C}" type="slidenum">
              <a:rPr lang="x-none" smtClean="0"/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51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entré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58551"/>
            <a:ext cx="3312368" cy="6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4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373747-92FF-445B-B496-09826B765221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8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à personna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1692275" y="195486"/>
            <a:ext cx="7451725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06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42682" y="205979"/>
            <a:ext cx="5249798" cy="857250"/>
          </a:xfrm>
        </p:spPr>
        <p:txBody>
          <a:bodyPr>
            <a:normAutofit/>
          </a:bodyPr>
          <a:lstStyle>
            <a:lvl1pPr algn="l"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2682" y="1200151"/>
            <a:ext cx="5249798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38444B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−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Google Shape;208;p2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09;p2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212;p2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9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426"/>
            <a:ext cx="1485900" cy="1785620"/>
          </a:xfrm>
          <a:prstGeom prst="rect">
            <a:avLst/>
          </a:prstGeom>
          <a:ln/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691680" y="1200151"/>
            <a:ext cx="7200800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404F54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–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2275" y="217895"/>
            <a:ext cx="7200900" cy="481647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diapo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767903"/>
            <a:ext cx="5249798" cy="363687"/>
          </a:xfrm>
        </p:spPr>
        <p:txBody>
          <a:bodyPr>
            <a:normAutofit/>
          </a:bodyPr>
          <a:lstStyle>
            <a:lvl1pPr algn="l"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 diapo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- Listing fonctionnali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7585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/>
          </p:nvPr>
        </p:nvSpPr>
        <p:spPr>
          <a:xfrm>
            <a:off x="615617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Google Shape;221;p26"/>
          <p:cNvSpPr/>
          <p:nvPr userDrawn="1"/>
        </p:nvSpPr>
        <p:spPr>
          <a:xfrm>
            <a:off x="372083" y="0"/>
            <a:ext cx="2615741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22;p26"/>
          <p:cNvSpPr/>
          <p:nvPr userDrawn="1"/>
        </p:nvSpPr>
        <p:spPr>
          <a:xfrm>
            <a:off x="0" y="0"/>
            <a:ext cx="2699792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Espace réservé du texte 2"/>
          <p:cNvSpPr>
            <a:spLocks noGrp="1"/>
          </p:cNvSpPr>
          <p:nvPr>
            <p:ph type="body" idx="15"/>
          </p:nvPr>
        </p:nvSpPr>
        <p:spPr>
          <a:xfrm>
            <a:off x="327585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7"/>
          </p:nvPr>
        </p:nvSpPr>
        <p:spPr>
          <a:xfrm>
            <a:off x="615617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268288" y="1635125"/>
            <a:ext cx="1567408" cy="576263"/>
          </a:xfrm>
        </p:spPr>
        <p:txBody>
          <a:bodyPr/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 sz="1400">
                <a:solidFill>
                  <a:srgbClr val="FFC83A"/>
                </a:solidFill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SLIDE TEXTE L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0" hasCustomPrompt="1"/>
          </p:nvPr>
        </p:nvSpPr>
        <p:spPr>
          <a:xfrm>
            <a:off x="268288" y="2284413"/>
            <a:ext cx="2215480" cy="719385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>
              <a:defRPr sz="1400"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Listing des fonctionnalités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268288" y="3435524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32" name="Espace réservé du texte 29"/>
          <p:cNvSpPr>
            <a:spLocks noGrp="1"/>
          </p:cNvSpPr>
          <p:nvPr>
            <p:ph type="body" sz="quarter" idx="24" hasCustomPrompt="1"/>
          </p:nvPr>
        </p:nvSpPr>
        <p:spPr>
          <a:xfrm>
            <a:off x="3275856" y="3266979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17" name="Espace réservé du texte 29">
            <a:extLst>
              <a:ext uri="{FF2B5EF4-FFF2-40B4-BE49-F238E27FC236}">
                <a16:creationId xmlns:a16="http://schemas.microsoft.com/office/drawing/2014/main" id="{184A83A6-9A67-430C-AE69-DD51D24A14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56176" y="326697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E5ADF3EC-381E-4A31-BDD7-0F63B571E9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723" y="74669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:a16="http://schemas.microsoft.com/office/drawing/2014/main" id="{6FC1BFF1-962D-4286-821C-AB036D9532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4043" y="746697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</p:spTree>
    <p:extLst>
      <p:ext uri="{BB962C8B-B14F-4D97-AF65-F5344CB8AC3E}">
        <p14:creationId xmlns:p14="http://schemas.microsoft.com/office/powerpoint/2010/main" val="84636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38;p2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9" name="Google Shape;235;p27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838F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solidFill>
            <a:srgbClr val="38444B"/>
          </a:solidFill>
        </p:spPr>
        <p:txBody>
          <a:bodyPr>
            <a:normAutofit/>
          </a:bodyPr>
          <a:lstStyle>
            <a:lvl1pPr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21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640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84355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571750"/>
            <a:ext cx="9144000" cy="259228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26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3;p29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C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3"/>
          </p:nvPr>
        </p:nvSpPr>
        <p:spPr>
          <a:xfrm>
            <a:off x="5315545" y="452103"/>
            <a:ext cx="3267064" cy="3970018"/>
          </a:xfrm>
          <a:custGeom>
            <a:avLst/>
            <a:gdLst>
              <a:gd name="connsiteX0" fmla="*/ 0 w 2951684"/>
              <a:gd name="connsiteY0" fmla="*/ 3168352 h 3168352"/>
              <a:gd name="connsiteX1" fmla="*/ 1475842 w 2951684"/>
              <a:gd name="connsiteY1" fmla="*/ 0 h 3168352"/>
              <a:gd name="connsiteX2" fmla="*/ 2951684 w 2951684"/>
              <a:gd name="connsiteY2" fmla="*/ 3168352 h 3168352"/>
              <a:gd name="connsiteX3" fmla="*/ 0 w 2951684"/>
              <a:gd name="connsiteY3" fmla="*/ 3168352 h 3168352"/>
              <a:gd name="connsiteX0" fmla="*/ 0 w 3001788"/>
              <a:gd name="connsiteY0" fmla="*/ 3168352 h 3168352"/>
              <a:gd name="connsiteX1" fmla="*/ 1475842 w 3001788"/>
              <a:gd name="connsiteY1" fmla="*/ 0 h 3168352"/>
              <a:gd name="connsiteX2" fmla="*/ 3001788 w 3001788"/>
              <a:gd name="connsiteY2" fmla="*/ 2116166 h 3168352"/>
              <a:gd name="connsiteX3" fmla="*/ 0 w 3001788"/>
              <a:gd name="connsiteY3" fmla="*/ 3168352 h 3168352"/>
              <a:gd name="connsiteX0" fmla="*/ 0 w 1642714"/>
              <a:gd name="connsiteY0" fmla="*/ 3669393 h 3669393"/>
              <a:gd name="connsiteX1" fmla="*/ 116768 w 1642714"/>
              <a:gd name="connsiteY1" fmla="*/ 0 h 3669393"/>
              <a:gd name="connsiteX2" fmla="*/ 1642714 w 1642714"/>
              <a:gd name="connsiteY2" fmla="*/ 2116166 h 3669393"/>
              <a:gd name="connsiteX3" fmla="*/ 0 w 1642714"/>
              <a:gd name="connsiteY3" fmla="*/ 3669393 h 3669393"/>
              <a:gd name="connsiteX0" fmla="*/ 384273 w 2026987"/>
              <a:gd name="connsiteY0" fmla="*/ 3713234 h 3713234"/>
              <a:gd name="connsiteX1" fmla="*/ 0 w 2026987"/>
              <a:gd name="connsiteY1" fmla="*/ 0 h 3713234"/>
              <a:gd name="connsiteX2" fmla="*/ 2026987 w 2026987"/>
              <a:gd name="connsiteY2" fmla="*/ 2160007 h 3713234"/>
              <a:gd name="connsiteX3" fmla="*/ 384273 w 2026987"/>
              <a:gd name="connsiteY3" fmla="*/ 3713234 h 3713234"/>
              <a:gd name="connsiteX0" fmla="*/ 384273 w 2421557"/>
              <a:gd name="connsiteY0" fmla="*/ 3713234 h 3713234"/>
              <a:gd name="connsiteX1" fmla="*/ 0 w 2421557"/>
              <a:gd name="connsiteY1" fmla="*/ 0 h 3713234"/>
              <a:gd name="connsiteX2" fmla="*/ 2421557 w 2421557"/>
              <a:gd name="connsiteY2" fmla="*/ 1327026 h 3713234"/>
              <a:gd name="connsiteX3" fmla="*/ 384273 w 2421557"/>
              <a:gd name="connsiteY3" fmla="*/ 3713234 h 3713234"/>
              <a:gd name="connsiteX0" fmla="*/ 1029364 w 3066648"/>
              <a:gd name="connsiteY0" fmla="*/ 3706971 h 3706971"/>
              <a:gd name="connsiteX1" fmla="*/ 0 w 3066648"/>
              <a:gd name="connsiteY1" fmla="*/ 0 h 3706971"/>
              <a:gd name="connsiteX2" fmla="*/ 3066648 w 3066648"/>
              <a:gd name="connsiteY2" fmla="*/ 1320763 h 3706971"/>
              <a:gd name="connsiteX3" fmla="*/ 1029364 w 3066648"/>
              <a:gd name="connsiteY3" fmla="*/ 3706971 h 3706971"/>
              <a:gd name="connsiteX0" fmla="*/ 1029364 w 2960177"/>
              <a:gd name="connsiteY0" fmla="*/ 3706971 h 3706971"/>
              <a:gd name="connsiteX1" fmla="*/ 0 w 2960177"/>
              <a:gd name="connsiteY1" fmla="*/ 0 h 3706971"/>
              <a:gd name="connsiteX2" fmla="*/ 2960177 w 2960177"/>
              <a:gd name="connsiteY2" fmla="*/ 1089031 h 3706971"/>
              <a:gd name="connsiteX3" fmla="*/ 1029364 w 2960177"/>
              <a:gd name="connsiteY3" fmla="*/ 3706971 h 3706971"/>
              <a:gd name="connsiteX0" fmla="*/ 1336251 w 3267064"/>
              <a:gd name="connsiteY0" fmla="*/ 4132856 h 4132856"/>
              <a:gd name="connsiteX1" fmla="*/ 0 w 3267064"/>
              <a:gd name="connsiteY1" fmla="*/ 0 h 4132856"/>
              <a:gd name="connsiteX2" fmla="*/ 3267064 w 3267064"/>
              <a:gd name="connsiteY2" fmla="*/ 1514916 h 4132856"/>
              <a:gd name="connsiteX3" fmla="*/ 1336251 w 3267064"/>
              <a:gd name="connsiteY3" fmla="*/ 4132856 h 4132856"/>
              <a:gd name="connsiteX0" fmla="*/ 703686 w 3267064"/>
              <a:gd name="connsiteY0" fmla="*/ 3970018 h 3970018"/>
              <a:gd name="connsiteX1" fmla="*/ 0 w 3267064"/>
              <a:gd name="connsiteY1" fmla="*/ 0 h 3970018"/>
              <a:gd name="connsiteX2" fmla="*/ 3267064 w 3267064"/>
              <a:gd name="connsiteY2" fmla="*/ 1514916 h 3970018"/>
              <a:gd name="connsiteX3" fmla="*/ 703686 w 3267064"/>
              <a:gd name="connsiteY3" fmla="*/ 3970018 h 397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064" h="3970018">
                <a:moveTo>
                  <a:pt x="703686" y="3970018"/>
                </a:moveTo>
                <a:lnTo>
                  <a:pt x="0" y="0"/>
                </a:lnTo>
                <a:lnTo>
                  <a:pt x="3267064" y="1514916"/>
                </a:lnTo>
                <a:lnTo>
                  <a:pt x="703686" y="3970018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0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 2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61;p30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FFFF">
              <a:alpha val="55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435600" y="339724"/>
            <a:ext cx="3068877" cy="4251455"/>
          </a:xfrm>
          <a:custGeom>
            <a:avLst/>
            <a:gdLst>
              <a:gd name="connsiteX0" fmla="*/ 0 w 2520950"/>
              <a:gd name="connsiteY0" fmla="*/ 4032250 h 4032250"/>
              <a:gd name="connsiteX1" fmla="*/ 0 w 2520950"/>
              <a:gd name="connsiteY1" fmla="*/ 0 h 4032250"/>
              <a:gd name="connsiteX2" fmla="*/ 2520950 w 2520950"/>
              <a:gd name="connsiteY2" fmla="*/ 4032250 h 4032250"/>
              <a:gd name="connsiteX3" fmla="*/ 0 w 2520950"/>
              <a:gd name="connsiteY3" fmla="*/ 4032250 h 4032250"/>
              <a:gd name="connsiteX0" fmla="*/ 3081403 w 3081403"/>
              <a:gd name="connsiteY0" fmla="*/ 1426836 h 4032250"/>
              <a:gd name="connsiteX1" fmla="*/ 0 w 3081403"/>
              <a:gd name="connsiteY1" fmla="*/ 0 h 4032250"/>
              <a:gd name="connsiteX2" fmla="*/ 2520950 w 3081403"/>
              <a:gd name="connsiteY2" fmla="*/ 4032250 h 4032250"/>
              <a:gd name="connsiteX3" fmla="*/ 3081403 w 3081403"/>
              <a:gd name="connsiteY3" fmla="*/ 1426836 h 4032250"/>
              <a:gd name="connsiteX0" fmla="*/ 3081403 w 3081403"/>
              <a:gd name="connsiteY0" fmla="*/ 1426836 h 4282770"/>
              <a:gd name="connsiteX1" fmla="*/ 0 w 3081403"/>
              <a:gd name="connsiteY1" fmla="*/ 0 h 4282770"/>
              <a:gd name="connsiteX2" fmla="*/ 986512 w 3081403"/>
              <a:gd name="connsiteY2" fmla="*/ 4282770 h 4282770"/>
              <a:gd name="connsiteX3" fmla="*/ 3081403 w 3081403"/>
              <a:gd name="connsiteY3" fmla="*/ 1426836 h 4282770"/>
              <a:gd name="connsiteX0" fmla="*/ 3081403 w 3081403"/>
              <a:gd name="connsiteY0" fmla="*/ 1426836 h 4251455"/>
              <a:gd name="connsiteX1" fmla="*/ 0 w 3081403"/>
              <a:gd name="connsiteY1" fmla="*/ 0 h 4251455"/>
              <a:gd name="connsiteX2" fmla="*/ 779833 w 3081403"/>
              <a:gd name="connsiteY2" fmla="*/ 4251455 h 4251455"/>
              <a:gd name="connsiteX3" fmla="*/ 3081403 w 3081403"/>
              <a:gd name="connsiteY3" fmla="*/ 1426836 h 4251455"/>
              <a:gd name="connsiteX0" fmla="*/ 3068877 w 3068877"/>
              <a:gd name="connsiteY0" fmla="*/ 1583411 h 4251455"/>
              <a:gd name="connsiteX1" fmla="*/ 0 w 3068877"/>
              <a:gd name="connsiteY1" fmla="*/ 0 h 4251455"/>
              <a:gd name="connsiteX2" fmla="*/ 779833 w 3068877"/>
              <a:gd name="connsiteY2" fmla="*/ 4251455 h 4251455"/>
              <a:gd name="connsiteX3" fmla="*/ 3068877 w 3068877"/>
              <a:gd name="connsiteY3" fmla="*/ 1583411 h 425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877" h="4251455">
                <a:moveTo>
                  <a:pt x="3068877" y="1583411"/>
                </a:moveTo>
                <a:lnTo>
                  <a:pt x="0" y="0"/>
                </a:lnTo>
                <a:lnTo>
                  <a:pt x="779833" y="4251455"/>
                </a:lnTo>
                <a:lnTo>
                  <a:pt x="3068877" y="158341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0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0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pic>
        <p:nvPicPr>
          <p:cNvPr id="7" name="Google Shape;238;p27">
            <a:extLst>
              <a:ext uri="{FF2B5EF4-FFF2-40B4-BE49-F238E27FC236}">
                <a16:creationId xmlns:a16="http://schemas.microsoft.com/office/drawing/2014/main" id="{A3583CD0-18D8-E642-9CB0-975CD6EFD082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6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B5BB37B-4D7B-344A-B6DE-CA11FA5741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58550"/>
            <a:ext cx="3312368" cy="62639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3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75855" y="267494"/>
            <a:ext cx="3008313" cy="376783"/>
          </a:xfrm>
        </p:spPr>
        <p:txBody>
          <a:bodyPr anchor="b">
            <a:normAutofit/>
          </a:bodyPr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267744" y="644280"/>
            <a:ext cx="4618855" cy="631328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pic>
        <p:nvPicPr>
          <p:cNvPr id="8" name="Google Shape;269;p3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282;p31"/>
          <p:cNvCxnSpPr/>
          <p:nvPr userDrawn="1"/>
        </p:nvCxnSpPr>
        <p:spPr>
          <a:xfrm rot="10800000">
            <a:off x="464850" y="3075805"/>
            <a:ext cx="8248500" cy="0"/>
          </a:xfrm>
          <a:prstGeom prst="straightConnector1">
            <a:avLst/>
          </a:prstGeom>
          <a:noFill/>
          <a:ln w="9525" cap="flat" cmpd="sng">
            <a:solidFill>
              <a:srgbClr val="F2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588199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EEEEEE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71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64318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6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88224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21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588125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FFC83A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35797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23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755576" y="415446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24" name="Espace réservé du texte 16"/>
          <p:cNvSpPr>
            <a:spLocks noGrp="1"/>
          </p:cNvSpPr>
          <p:nvPr>
            <p:ph type="body" sz="quarter" idx="20" hasCustomPrompt="1"/>
          </p:nvPr>
        </p:nvSpPr>
        <p:spPr>
          <a:xfrm>
            <a:off x="3635822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EEEEEE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5" name="Espace réservé du texte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88150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89;p32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FFC8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C83A"/>
              </a:solidFill>
              <a:latin typeface="Neue Haas Grotesk Text Pro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067694"/>
            <a:ext cx="1584176" cy="209030"/>
          </a:xfrm>
          <a:solidFill>
            <a:schemeClr val="bg2"/>
          </a:solidFill>
        </p:spPr>
        <p:txBody>
          <a:bodyPr anchor="b"/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131840" y="2283718"/>
            <a:ext cx="3024336" cy="792088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61064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61064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9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6371282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16"/>
          </p:nvPr>
        </p:nvSpPr>
        <p:spPr>
          <a:xfrm>
            <a:off x="6371282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Espace réservé du texte 15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2" name="Espace réservé du texte 17"/>
          <p:cNvSpPr>
            <a:spLocks noGrp="1"/>
          </p:cNvSpPr>
          <p:nvPr>
            <p:ph type="body" sz="quarter" idx="18"/>
          </p:nvPr>
        </p:nvSpPr>
        <p:spPr>
          <a:xfrm>
            <a:off x="611560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23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637128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5" name="Espace réservé du texte 17"/>
          <p:cNvSpPr>
            <a:spLocks noGrp="1"/>
          </p:cNvSpPr>
          <p:nvPr>
            <p:ph type="body" sz="quarter" idx="20"/>
          </p:nvPr>
        </p:nvSpPr>
        <p:spPr>
          <a:xfrm>
            <a:off x="637128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5;p3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6;p33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eue Haas Grotesk Text Pro"/>
            </a:endParaRPr>
          </a:p>
        </p:txBody>
      </p:sp>
      <p:pic>
        <p:nvPicPr>
          <p:cNvPr id="9" name="Google Shape;309;p33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#CLIENTS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4067944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57961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5963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4067944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57961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75963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4067944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7961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75963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7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49320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67322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9320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67322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49320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7322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1896FBED-5769-8641-82D2-5669962A48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6550" y="3430397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88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 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31840" y="195486"/>
            <a:ext cx="2880320" cy="432048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FFC83A"/>
                </a:solidFill>
                <a:latin typeface="+mj-lt"/>
              </a:defRPr>
            </a:lvl1pPr>
          </a:lstStyle>
          <a:p>
            <a:r>
              <a:rPr lang="fr-FR"/>
              <a:t>#CLIENTS</a:t>
            </a:r>
          </a:p>
        </p:txBody>
      </p:sp>
      <p:sp>
        <p:nvSpPr>
          <p:cNvPr id="7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97160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3131841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45232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0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529208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97160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3131841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745232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29208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5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97160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24"/>
          </p:nvPr>
        </p:nvSpPr>
        <p:spPr>
          <a:xfrm>
            <a:off x="3131841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25"/>
          </p:nvPr>
        </p:nvSpPr>
        <p:spPr>
          <a:xfrm>
            <a:off x="745232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26"/>
          </p:nvPr>
        </p:nvSpPr>
        <p:spPr>
          <a:xfrm>
            <a:off x="529208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205172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205172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21196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421196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637220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37220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pic>
        <p:nvPicPr>
          <p:cNvPr id="25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0B9F8A87-571F-4248-A818-4703D6C6AFC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92053" y="806624"/>
            <a:ext cx="3959894" cy="504825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230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0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-up et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4932363" y="0"/>
            <a:ext cx="4211637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3008313" cy="376783"/>
          </a:xfrm>
        </p:spPr>
        <p:txBody>
          <a:bodyPr anchor="b">
            <a:normAutofit/>
          </a:bodyPr>
          <a:lstStyle>
            <a:lvl1pPr algn="l"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775345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1"/>
          </p:nvPr>
        </p:nvSpPr>
        <p:spPr>
          <a:xfrm>
            <a:off x="457199" y="2174929"/>
            <a:ext cx="3008313" cy="2664296"/>
          </a:xfrm>
        </p:spPr>
        <p:txBody>
          <a:bodyPr>
            <a:noAutofit/>
          </a:bodyPr>
          <a:lstStyle>
            <a:lvl1pPr marL="171450" indent="-171450">
              <a:buClr>
                <a:srgbClr val="FFC83A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</a:t>
            </a:r>
          </a:p>
          <a:p>
            <a:pPr lvl="0"/>
            <a:r>
              <a:rPr lang="fr-FR" err="1"/>
              <a:t>Jkghjk</a:t>
            </a:r>
            <a:endParaRPr lang="fr-FR"/>
          </a:p>
          <a:p>
            <a:pPr lvl="0"/>
            <a:r>
              <a:rPr lang="fr-FR" err="1"/>
              <a:t>Jlkmhjklh</a:t>
            </a:r>
            <a:endParaRPr lang="fr-FR"/>
          </a:p>
          <a:p>
            <a:pPr lvl="0"/>
            <a:r>
              <a:rPr lang="fr-FR" err="1"/>
              <a:t>Hjkbk;gj</a:t>
            </a:r>
            <a:endParaRPr lang="fr-FR"/>
          </a:p>
        </p:txBody>
      </p:sp>
      <p:pic>
        <p:nvPicPr>
          <p:cNvPr id="11" name="Google Shape;191;p24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4355976" y="1144158"/>
            <a:ext cx="2160588" cy="316865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3D57D1F-803D-E54C-ACB5-746BD438AC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5976" y="1152624"/>
            <a:ext cx="2160588" cy="3168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194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mock-up de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8;p35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53" y="889325"/>
            <a:ext cx="6263502" cy="33648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372083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0B758BE-DCCA-0A42-82C4-2FAD30006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29075" y="1095152"/>
            <a:ext cx="4413250" cy="2754535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87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desk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6963508" y="0"/>
            <a:ext cx="2180492" cy="5143500"/>
          </a:xfrm>
        </p:spPr>
        <p:txBody>
          <a:bodyPr>
            <a:normAutofit/>
          </a:bodyPr>
          <a:lstStyle>
            <a:lvl1pPr>
              <a:defRPr sz="1600">
                <a:latin typeface="+mj-lt"/>
              </a:defRPr>
            </a:lvl1pPr>
          </a:lstStyle>
          <a:p>
            <a:r>
              <a:rPr lang="fr-FR">
                <a:latin typeface="+mj-lt"/>
              </a:rPr>
              <a:t>Insérer une image</a:t>
            </a:r>
            <a:endParaRPr lang="fr-FR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6890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pic>
        <p:nvPicPr>
          <p:cNvPr id="11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58;p35">
            <a:extLst>
              <a:ext uri="{FF2B5EF4-FFF2-40B4-BE49-F238E27FC236}">
                <a16:creationId xmlns:a16="http://schemas.microsoft.com/office/drawing/2014/main" id="{AE340DF4-D43F-7649-A1E7-610BF6A57CD2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2" y="1366075"/>
            <a:ext cx="5376056" cy="288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4" name="Espace réservé pour une image  2">
            <a:extLst>
              <a:ext uri="{FF2B5EF4-FFF2-40B4-BE49-F238E27FC236}">
                <a16:creationId xmlns:a16="http://schemas.microsoft.com/office/drawing/2014/main" id="{1C8E57D9-AB35-074D-83AD-FB1F1EFC3D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62909" y="1537398"/>
            <a:ext cx="3817795" cy="2372579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39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tablette et 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3147814"/>
            <a:ext cx="2304256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0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3579415"/>
            <a:ext cx="2304256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12" name="Google Shape;380;p3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77;p37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1" y="1296492"/>
            <a:ext cx="3454751" cy="25656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2">
                <a:alpha val="50000"/>
              </a:schemeClr>
            </a:outerShdw>
          </a:effectLst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5CE994-62D4-8940-AB49-EE6BB7A35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16635" y="1405828"/>
            <a:ext cx="3205162" cy="2331844"/>
          </a:xfrm>
          <a:solidFill>
            <a:schemeClr val="bg1"/>
          </a:solidFill>
          <a:effectLst>
            <a:softEdge rad="0"/>
          </a:effectLst>
        </p:spPr>
        <p:txBody>
          <a:bodyPr/>
          <a:lstStyle/>
          <a:p>
            <a:endParaRPr lang="fr-FR"/>
          </a:p>
        </p:txBody>
      </p:sp>
      <p:pic>
        <p:nvPicPr>
          <p:cNvPr id="14" name="Image 13" descr="Une image contenant moniteur, photo, assis, écran&#10;&#10;Description générée automatiquement">
            <a:extLst>
              <a:ext uri="{FF2B5EF4-FFF2-40B4-BE49-F238E27FC236}">
                <a16:creationId xmlns:a16="http://schemas.microsoft.com/office/drawing/2014/main" id="{675C6996-5201-9344-9B7B-A034C48ABF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26" y="560672"/>
            <a:ext cx="2227183" cy="3394188"/>
          </a:xfrm>
          <a:prstGeom prst="rect">
            <a:avLst/>
          </a:prstGeom>
        </p:spPr>
      </p:pic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A551EB6D-17D4-914C-9829-381CCB2CEF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74041" y="1004836"/>
            <a:ext cx="1396860" cy="250301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587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>
            <a:extLst>
              <a:ext uri="{FF2B5EF4-FFF2-40B4-BE49-F238E27FC236}">
                <a16:creationId xmlns:a16="http://schemas.microsoft.com/office/drawing/2014/main" id="{72357C1A-A688-0343-A3B6-4706891F64F6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>
            <a:extLst>
              <a:ext uri="{FF2B5EF4-FFF2-40B4-BE49-F238E27FC236}">
                <a16:creationId xmlns:a16="http://schemas.microsoft.com/office/drawing/2014/main" id="{3A88B13B-2025-BE42-920E-37BAA947B440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729B1D91-6DF3-904C-9437-B75ADF69F55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2170C6A5-0D5E-4F47-B9B4-584AA82930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0411F2B-AE5F-944C-AF34-68CDBF3DDD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DC39DDF6-C240-324C-AF39-B25274D9B7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9296" y="1420960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BE1FA1A-E881-7041-A5C3-661EF314EB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082079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53432335-2553-494D-92D1-D74A6342CB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86977" y="1580078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F73E3BE8-CB60-B649-B8BF-60BF85F9D4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977" y="2955632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55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8C07879E-0973-F74A-B464-1AF8A289E8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33950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2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38B811D-4BF2-0A44-B28E-3BCBBA60C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7110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4BEDCDD0-1FA7-7940-9FD7-5A64F123150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F89810CE-9BBA-7347-9B85-B2D2559408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1800" y="1392887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CA2D7F5B-E937-8E4B-BEFE-AE8F0893002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74504" y="1054006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FCBDD9AB-2645-4049-962D-C86F9DDD87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89481" y="1552005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36B0332-B25A-8C4F-8C7C-A5960941FB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89481" y="292755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517163" y="627534"/>
            <a:ext cx="8109673" cy="791496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706" y="1990623"/>
            <a:ext cx="1269366" cy="2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0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F9C3E27C-6A48-DA42-98EE-2F4AC6C540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5369" y="32204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3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F7A2773C-15A0-AB45-AF8A-A23A5D640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5369" y="753643"/>
            <a:ext cx="1973262" cy="504503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C6CF3AD6-8AD5-4E46-AF93-A03F8AAD65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0696" y="1837759"/>
            <a:ext cx="1801611" cy="188905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C2634527-57B2-994B-8899-3A91F01585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43845" y="1452314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ED99CE2E-715F-0949-8BBD-FCC43CB5100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88224" y="182061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A165CDE3-070B-5148-8147-3DF6E19118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91693" y="3172876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2" name="Google Shape;357;p35">
            <a:extLst>
              <a:ext uri="{FF2B5EF4-FFF2-40B4-BE49-F238E27FC236}">
                <a16:creationId xmlns:a16="http://schemas.microsoft.com/office/drawing/2014/main" id="{1F64F413-400B-D344-89A9-270B196EA09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88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E6BF2E11-7035-914A-8693-B2B065713EC9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87FB6356-7329-FC42-B126-A6F50A45B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CBE8770-A19A-5442-B6D1-A28534EF4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:a16="http://schemas.microsoft.com/office/drawing/2014/main" id="{42F86514-118F-9E43-B35B-7716A2719A8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6238" y="700088"/>
            <a:ext cx="5903912" cy="3743325"/>
          </a:xfrm>
        </p:spPr>
        <p:txBody>
          <a:bodyPr/>
          <a:lstStyle/>
          <a:p>
            <a:endParaRPr lang="x-none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288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20" name="Google Shape;634;p4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635;p45"/>
          <p:cNvSpPr/>
          <p:nvPr userDrawn="1"/>
        </p:nvSpPr>
        <p:spPr>
          <a:xfrm>
            <a:off x="6648" y="-1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16193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EAC102A-0E25-4153-AC21-8F5C0DC00AAC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403613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1558666-2D5D-CC45-BB26-59EC47503C9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844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oogle Shape;634;p45">
            <a:extLst>
              <a:ext uri="{FF2B5EF4-FFF2-40B4-BE49-F238E27FC236}">
                <a16:creationId xmlns:a16="http://schemas.microsoft.com/office/drawing/2014/main" id="{9BCD8448-3A8D-EE4C-A5E5-E0440FE8CA9C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5;p45">
            <a:extLst>
              <a:ext uri="{FF2B5EF4-FFF2-40B4-BE49-F238E27FC236}">
                <a16:creationId xmlns:a16="http://schemas.microsoft.com/office/drawing/2014/main" id="{5A847452-714C-AB45-A96A-55486474C1A6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357;p35">
            <a:extLst>
              <a:ext uri="{FF2B5EF4-FFF2-40B4-BE49-F238E27FC236}">
                <a16:creationId xmlns:a16="http://schemas.microsoft.com/office/drawing/2014/main" id="{BB5F4F0E-753C-A142-B46D-028DC1FDF1E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4354F284-2E9B-408F-B53B-320C5CCA06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5D87E53-8864-4393-8631-18F2242100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923678"/>
            <a:ext cx="1963738" cy="19113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31A7B613-BEB0-4FD0-BD73-B1F4E8A5F5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9952" y="2215710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EBA938C9-E270-4B15-9E96-89DAE29C00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39952" y="2567887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C7160864-9043-4CB8-9E56-F85E1D76CC0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2771323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:a16="http://schemas.microsoft.com/office/drawing/2014/main" id="{7193806A-1DE3-483F-AE36-2FFB227758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1062" y="3133214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2211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rgbClr val="38444B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3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D389192-5AEA-194D-ADEC-7B671F03D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706" y="1995686"/>
            <a:ext cx="1242589" cy="234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3072">
            <a:off x="517164" y="627535"/>
            <a:ext cx="8109673" cy="7914963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27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10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3635896" y="26779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35896" y="199598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96" y="357986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6731595" y="26749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lang="fr-FR" sz="4800" b="1" kern="1200" dirty="0">
                <a:solidFill>
                  <a:srgbClr val="C8C8C8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/>
              <a:t>04</a:t>
            </a:r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31595" y="1995686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31595" y="357956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3851275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3851275" y="1419374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2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6983412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7020272" y="141962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3851920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21" hasCustomPrompt="1"/>
          </p:nvPr>
        </p:nvSpPr>
        <p:spPr>
          <a:xfrm>
            <a:off x="3851920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6978024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7" name="Espace réservé du texte 20"/>
          <p:cNvSpPr>
            <a:spLocks noGrp="1"/>
          </p:cNvSpPr>
          <p:nvPr>
            <p:ph type="body" sz="quarter" idx="23" hasCustomPrompt="1"/>
          </p:nvPr>
        </p:nvSpPr>
        <p:spPr>
          <a:xfrm>
            <a:off x="6978024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3851920" y="4299942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9" name="Espace réservé du texte 20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73174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6" hasCustomPrompt="1"/>
          </p:nvPr>
        </p:nvSpPr>
        <p:spPr>
          <a:xfrm>
            <a:off x="6983412" y="4299297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27" hasCustomPrompt="1"/>
          </p:nvPr>
        </p:nvSpPr>
        <p:spPr>
          <a:xfrm>
            <a:off x="6983412" y="4731097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B2C349E9-0CD3-44A3-8358-16A8CB3912C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24675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9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76B8A3FA-79CC-4F4A-BF0A-029A59937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D03E7A48-DDAC-450F-A1A6-7F52C40D80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7905" y="411510"/>
            <a:ext cx="5184576" cy="435171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rgbClr val="C8C8C8"/>
              </a:buClr>
              <a:buSzPct val="200000"/>
              <a:buFont typeface="+mj-lt"/>
              <a:buAutoNum type="arabicPeriod"/>
              <a:tabLst/>
              <a:defRPr sz="18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de la section 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  </a:t>
            </a:r>
          </a:p>
          <a:p>
            <a:pPr lvl="0"/>
            <a:endParaRPr lang="fr-FR"/>
          </a:p>
          <a:p>
            <a:pPr lvl="0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98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EF31E6-010B-4B0F-BA4E-4A5B0B21F3B7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C88EC5C3-D54F-444A-BA8C-DA4C613AC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808" y="0"/>
            <a:ext cx="6300192" cy="51435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5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79DE589-52B3-104D-B895-FE8EDC636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525"/>
            <a:ext cx="9144000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>
            <a:extLst>
              <a:ext uri="{FF2B5EF4-FFF2-40B4-BE49-F238E27FC236}">
                <a16:creationId xmlns:a16="http://schemas.microsoft.com/office/drawing/2014/main" id="{7BAC3526-905D-45D5-A5DA-1BA49E2217DB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7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7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04F54"/>
                </a:solidFill>
                <a:latin typeface="+mj-lt"/>
              </a:defRPr>
            </a:lvl1pPr>
          </a:lstStyle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4" r:id="rId2"/>
    <p:sldLayoutId id="2147483695" r:id="rId3"/>
    <p:sldLayoutId id="2147483696" r:id="rId4"/>
    <p:sldLayoutId id="2147483649" r:id="rId5"/>
    <p:sldLayoutId id="2147483676" r:id="rId6"/>
    <p:sldLayoutId id="2147483651" r:id="rId7"/>
    <p:sldLayoutId id="2147483697" r:id="rId8"/>
    <p:sldLayoutId id="2147483684" r:id="rId9"/>
    <p:sldLayoutId id="2147483698" r:id="rId10"/>
    <p:sldLayoutId id="2147483683" r:id="rId11"/>
    <p:sldLayoutId id="2147483650" r:id="rId12"/>
    <p:sldLayoutId id="2147483677" r:id="rId13"/>
    <p:sldLayoutId id="2147483653" r:id="rId14"/>
    <p:sldLayoutId id="2147483654" r:id="rId15"/>
    <p:sldLayoutId id="2147483675" r:id="rId16"/>
    <p:sldLayoutId id="2147483700" r:id="rId17"/>
    <p:sldLayoutId id="2147483655" r:id="rId18"/>
    <p:sldLayoutId id="2147483674" r:id="rId19"/>
    <p:sldLayoutId id="2147483656" r:id="rId20"/>
    <p:sldLayoutId id="2147483657" r:id="rId21"/>
    <p:sldLayoutId id="2147483658" r:id="rId22"/>
    <p:sldLayoutId id="2147483673" r:id="rId23"/>
    <p:sldLayoutId id="2147483669" r:id="rId24"/>
    <p:sldLayoutId id="2147483678" r:id="rId25"/>
    <p:sldLayoutId id="2147483679" r:id="rId26"/>
    <p:sldLayoutId id="2147483680" r:id="rId27"/>
    <p:sldLayoutId id="2147483687" r:id="rId28"/>
    <p:sldLayoutId id="2147483688" r:id="rId29"/>
    <p:sldLayoutId id="2147483689" r:id="rId30"/>
    <p:sldLayoutId id="2147483690" r:id="rId31"/>
    <p:sldLayoutId id="2147483681" r:id="rId32"/>
    <p:sldLayoutId id="2147483699" r:id="rId33"/>
    <p:sldLayoutId id="2147483691" r:id="rId3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1418-OIB-UT@banque-france.fr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230671"/>
            <a:ext cx="7016750" cy="1021556"/>
          </a:xfrm>
        </p:spPr>
        <p:txBody>
          <a:bodyPr/>
          <a:lstStyle/>
          <a:p>
            <a:r>
              <a:rPr lang="fr-FR" sz="1800" dirty="0"/>
              <a:t>Etablissement de Paiement</a:t>
            </a:r>
            <a:br>
              <a:rPr lang="fr-FR" sz="1800" dirty="0"/>
            </a:br>
            <a:r>
              <a:rPr lang="fr-FR" sz="1800" dirty="0"/>
              <a:t>Roadmap Reporting T1 2023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15/01/2023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F2F3F3"/>
                </a:solidFill>
              </a:rPr>
              <a:t>© MONEXT - Tous droits réservés - C2 restreint</a:t>
            </a:r>
            <a:endParaRPr lang="fr-FR" dirty="0">
              <a:solidFill>
                <a:srgbClr val="F2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z="800" dirty="0"/>
              <a:t>© MONEXT - Tous droits réservés - C2 restreint</a:t>
            </a:r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3370499773"/>
              </p:ext>
            </p:extLst>
          </p:nvPr>
        </p:nvGraphicFramePr>
        <p:xfrm>
          <a:off x="2258678" y="465594"/>
          <a:ext cx="6540499" cy="350144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00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25/01/2023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SITUATION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Situation bilan et hors-bilan sur base sociale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RB0201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T4 2022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5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TIT_TRANS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Opérations sur titres de transaction, opérations diverses et valeurs immobilières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T4 2022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50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CANTONEP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Cantonnement des fonds de la clientèle des établissements de paiement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RB3101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T4 2022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4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VOLUME_EP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 - France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T4 2022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9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RUBAF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CAPITAUXP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Provisions, capitaux propres et assimilés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RB3801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S2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Semestrielle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RUBAF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INTRA_GPE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Opérations avec le groupe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RB3901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S2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Semestrielle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31/01/2023</a:t>
                      </a:r>
                    </a:p>
                  </a:txBody>
                  <a:tcPr marL="11786" marR="11786" marT="5893" marB="589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OSCAMPS - </a:t>
                      </a:r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« Non-IFM »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des opérations impliquant des non-IFM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600" dirty="0"/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T4 2022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197614564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31/01/2023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0" dirty="0"/>
                        <a:t>RAFEC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/>
                        <a:t>Relevé annuel des frais d'encaissement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annuel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A 2022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/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378569111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Chaque mois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751456945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Chaque mois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786" marR="11786" marT="5893" marB="589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534307856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32938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Janvier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2161A64-5221-3483-941E-99DC2868B616}"/>
              </a:ext>
            </a:extLst>
          </p:cNvPr>
          <p:cNvSpPr txBox="1">
            <a:spLocks/>
          </p:cNvSpPr>
          <p:nvPr/>
        </p:nvSpPr>
        <p:spPr>
          <a:xfrm>
            <a:off x="192335" y="665716"/>
            <a:ext cx="1955751" cy="10135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>
                <a:solidFill>
                  <a:srgbClr val="FFC83A"/>
                </a:solidFill>
                <a:ea typeface="+mn-ea"/>
                <a:cs typeface="+mn-cs"/>
              </a:rPr>
              <a:t>SURFI / RUBA</a:t>
            </a:r>
            <a:br>
              <a:rPr lang="fr-FR" sz="700" b="1"/>
            </a:br>
            <a:r>
              <a:rPr lang="fr-FR" sz="600" b="1"/>
              <a:t>Préparation : </a:t>
            </a:r>
            <a:r>
              <a:rPr lang="fr-FR" sz="600"/>
              <a:t>Middle office EP (Damien Pinèdre) / Contrôle de gestion (Eriola Shkurtaj / Benoit Fournier-Montgieux / Emilie Pouget) : production des états, transmission à CMA</a:t>
            </a:r>
            <a:br>
              <a:rPr lang="fr-FR" sz="600"/>
            </a:br>
            <a:r>
              <a:rPr lang="fr-FR" sz="600" b="1"/>
              <a:t>Signature : </a:t>
            </a:r>
            <a:r>
              <a:rPr lang="fr-FR" sz="600"/>
              <a:t>CMA Service Reportings et normes prudentiels</a:t>
            </a:r>
            <a:br>
              <a:rPr lang="fr-FR" sz="600"/>
            </a:br>
            <a:r>
              <a:rPr lang="fr-FR" sz="600" b="1"/>
              <a:t>Remise : </a:t>
            </a:r>
            <a:r>
              <a:rPr lang="fr-FR" sz="600"/>
              <a:t>CMA Service Reportings et normes prudentiels : transmission à l'ACPR via Onegate</a:t>
            </a:r>
            <a:br>
              <a:rPr lang="fr-FR" sz="600"/>
            </a:br>
            <a:r>
              <a:rPr lang="fr-FR" sz="600" b="1"/>
              <a:t>Destinataire : </a:t>
            </a:r>
            <a:r>
              <a:rPr lang="fr-FR" sz="600"/>
              <a:t>ACPR</a:t>
            </a:r>
            <a:br>
              <a:rPr lang="fr-FR" sz="800"/>
            </a:b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CF76DDDE-F701-4B34-B487-193FB2FD7A9B}"/>
              </a:ext>
            </a:extLst>
          </p:cNvPr>
          <p:cNvSpPr txBox="1">
            <a:spLocks/>
          </p:cNvSpPr>
          <p:nvPr/>
        </p:nvSpPr>
        <p:spPr>
          <a:xfrm>
            <a:off x="197616" y="2671584"/>
            <a:ext cx="1956753" cy="7554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C68D6E7-B288-491E-0E2B-9AD0130E8AD2}"/>
              </a:ext>
            </a:extLst>
          </p:cNvPr>
          <p:cNvSpPr txBox="1"/>
          <p:nvPr/>
        </p:nvSpPr>
        <p:spPr>
          <a:xfrm>
            <a:off x="199728" y="3631106"/>
            <a:ext cx="195575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OSCAMPS</a:t>
            </a:r>
            <a:endParaRPr lang="fr-FR" sz="800" b="1" u="sng" dirty="0">
              <a:solidFill>
                <a:srgbClr val="FFC83A"/>
              </a:solidFill>
              <a:latin typeface="NeueHaasGroteskText Std" pitchFamily="34" charset="0"/>
            </a:endParaRPr>
          </a:p>
          <a:p>
            <a:r>
              <a:rPr lang="fr-FR" sz="600" b="1" dirty="0">
                <a:solidFill>
                  <a:srgbClr val="38444B"/>
                </a:solidFill>
                <a:latin typeface="+mj-lt"/>
              </a:rPr>
              <a:t>Préparation : 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Middle office bancaire (Damien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Pinèdre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) :  production du fichier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dirty="0">
                <a:solidFill>
                  <a:srgbClr val="38444B"/>
                </a:solidFill>
                <a:latin typeface="+mj-lt"/>
              </a:rPr>
              <a:t>Remise : 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Juridique EP (Pascal Cournand) : remise à la Banque de France via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Onegate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u="sng" dirty="0">
                <a:solidFill>
                  <a:srgbClr val="38444B"/>
                </a:solidFill>
                <a:latin typeface="+mj-lt"/>
              </a:rPr>
              <a:t>Destinataires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 : Banque de France</a:t>
            </a:r>
            <a:endParaRPr lang="fr-FR" sz="600" dirty="0">
              <a:solidFill>
                <a:srgbClr val="38444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AAEBB1DD-45D6-1083-BF85-A63ACAAFDC5D}"/>
              </a:ext>
            </a:extLst>
          </p:cNvPr>
          <p:cNvSpPr txBox="1">
            <a:spLocks/>
          </p:cNvSpPr>
          <p:nvPr/>
        </p:nvSpPr>
        <p:spPr>
          <a:xfrm>
            <a:off x="197616" y="1883317"/>
            <a:ext cx="1957755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375056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z="800" dirty="0"/>
              <a:t>© MONEXT - Tous droits réservés - C2 restreint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Février</a:t>
            </a:r>
          </a:p>
        </p:txBody>
      </p:sp>
      <p:graphicFrame>
        <p:nvGraphicFramePr>
          <p:cNvPr id="15" name="Espace réservé pour une image  5">
            <a:extLst>
              <a:ext uri="{FF2B5EF4-FFF2-40B4-BE49-F238E27FC236}">
                <a16:creationId xmlns:a16="http://schemas.microsoft.com/office/drawing/2014/main" id="{DD398C0F-B60C-4E2F-9468-2D02BD5922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3503516"/>
              </p:ext>
            </p:extLst>
          </p:nvPr>
        </p:nvGraphicFramePr>
        <p:xfrm>
          <a:off x="2291333" y="469149"/>
          <a:ext cx="6540499" cy="420508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48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4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85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B0_Remise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Contenu de la remise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M1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5311009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B10_Commentaires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Commentaires libres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6941834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B1_Evaluation_Risques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Évaluation des risques par l’organisme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878033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B2_1_Identité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Responsable du dispositif LCB-FT, correspondant/ déclarant </a:t>
                      </a:r>
                      <a:r>
                        <a:rPr lang="fr-FR" sz="600" dirty="0" err="1"/>
                        <a:t>Tracfin</a:t>
                      </a:r>
                      <a:r>
                        <a:rPr lang="fr-FR" sz="600" dirty="0"/>
                        <a:t> 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M1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27544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B2_2_Organisation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Organisation du dispositif LCB-FT, information et formation, procédures relatives à la LCB-FT 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3737944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B3_Contrôle_Interne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Contrôle interne du dispositif LCB-FT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2235729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B5_Mesures_Vigilance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Mesures de vigilance adaptées aux risques BC-FT et détection des opérations suspectes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923273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B6_Gel_Avoirs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Gel des avoirs et mesures restrictives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486076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B7_1_Secteur_Banque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Questionnaire sectoriel Banque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559282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B8_Données_Statistiques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Données statistiques 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1976112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B9_Déclaration_PSP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Déclaration annuelle relative aux virements de fonds reçus d'un ou plusieurs prestataires de services de paiement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T4 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Trimestrielle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3185939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6572B19B-43E7-4059-B0D8-08D07C6D54C0}"/>
              </a:ext>
            </a:extLst>
          </p:cNvPr>
          <p:cNvSpPr/>
          <p:nvPr/>
        </p:nvSpPr>
        <p:spPr>
          <a:xfrm>
            <a:off x="228159" y="484121"/>
            <a:ext cx="2063174" cy="106182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SURFI BLANCHIMENT:</a:t>
            </a:r>
          </a:p>
          <a:p>
            <a:pPr>
              <a:spcBef>
                <a:spcPct val="0"/>
              </a:spcBef>
            </a:pPr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Préparation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RCI (Christophe Letourneur) : préparation des états</a:t>
            </a:r>
          </a:p>
          <a:p>
            <a:pPr>
              <a:spcBef>
                <a:spcPct val="0"/>
              </a:spcBef>
            </a:pPr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Validation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CMA DCCP (Direction de la Conformité et du Contrôle Permanent)</a:t>
            </a:r>
          </a:p>
          <a:p>
            <a:pPr>
              <a:spcBef>
                <a:spcPct val="0"/>
              </a:spcBef>
            </a:pPr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Signature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Dirigeant effectif (Guillaume </a:t>
            </a:r>
            <a:r>
              <a:rPr lang="fr-FR" sz="600" dirty="0" err="1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Prin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/ Frédéric </a:t>
            </a:r>
            <a:r>
              <a:rPr lang="fr-FR" sz="600" dirty="0" err="1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Diverrez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) </a:t>
            </a:r>
          </a:p>
          <a:p>
            <a:pPr>
              <a:spcBef>
                <a:spcPct val="0"/>
              </a:spcBef>
            </a:pPr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Remise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 RCI (Christophe Letourneur) : transmission à l'ACPR via </a:t>
            </a:r>
            <a:r>
              <a:rPr lang="fr-FR" sz="600" dirty="0" err="1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Onegate</a:t>
            </a:r>
            <a:endParaRPr lang="fr-FR" sz="600" dirty="0">
              <a:solidFill>
                <a:srgbClr val="38444B"/>
              </a:solidFill>
              <a:latin typeface="NeueHaasGroteskText Std" pitchFamily="34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Destinataires : ACPR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31AEBC3-26E8-4714-9614-B0DC4F09B5C1}"/>
              </a:ext>
            </a:extLst>
          </p:cNvPr>
          <p:cNvSpPr txBox="1">
            <a:spLocks/>
          </p:cNvSpPr>
          <p:nvPr/>
        </p:nvSpPr>
        <p:spPr>
          <a:xfrm>
            <a:off x="227103" y="1911537"/>
            <a:ext cx="2064230" cy="10833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600" b="1" dirty="0"/>
              <a:t>Préparation</a:t>
            </a:r>
            <a:r>
              <a:rPr lang="fr-FR" sz="600" dirty="0"/>
              <a:t> : Middle office bancaire (Baptiste </a:t>
            </a:r>
            <a:r>
              <a:rPr lang="fr-FR" sz="600" dirty="0" err="1"/>
              <a:t>Baudelet</a:t>
            </a:r>
            <a:r>
              <a:rPr lang="fr-FR" sz="600" dirty="0"/>
              <a:t>) : demande à MREP / MREP : génération des rapports</a:t>
            </a:r>
          </a:p>
          <a:p>
            <a:r>
              <a:rPr lang="fr-FR" sz="600" b="1" dirty="0"/>
              <a:t>Remise</a:t>
            </a:r>
            <a:r>
              <a:rPr lang="fr-FR" sz="600" dirty="0"/>
              <a:t> : Middle office bancaire (Baptiste </a:t>
            </a:r>
            <a:r>
              <a:rPr lang="fr-FR" sz="600" dirty="0" err="1"/>
              <a:t>Baudelet</a:t>
            </a:r>
            <a:r>
              <a:rPr lang="fr-FR" sz="600" dirty="0"/>
              <a:t>) : transmission au Client (automatisation prévue via micro-service)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  <a:p>
            <a:r>
              <a:rPr lang="fr-FR" sz="600" b="1" dirty="0"/>
              <a:t>Commentaires</a:t>
            </a:r>
            <a:r>
              <a:rPr lang="fr-FR" sz="600" dirty="0"/>
              <a:t> : Support papier ou autre support durable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DEAE42EB-8DC5-4FE1-9E59-6BD43C4FE112}"/>
              </a:ext>
            </a:extLst>
          </p:cNvPr>
          <p:cNvSpPr txBox="1">
            <a:spLocks/>
          </p:cNvSpPr>
          <p:nvPr/>
        </p:nvSpPr>
        <p:spPr>
          <a:xfrm>
            <a:off x="228159" y="3464559"/>
            <a:ext cx="2063174" cy="7518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600" b="1" dirty="0"/>
              <a:t>Préparation</a:t>
            </a:r>
            <a:r>
              <a:rPr lang="fr-FR" sz="600" dirty="0"/>
              <a:t> :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</a:t>
            </a:r>
            <a:r>
              <a:rPr lang="fr-FR" sz="600" dirty="0"/>
              <a:t> : CMA, DPB</a:t>
            </a:r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</p:spTree>
    <p:extLst>
      <p:ext uri="{BB962C8B-B14F-4D97-AF65-F5344CB8AC3E}">
        <p14:creationId xmlns:p14="http://schemas.microsoft.com/office/powerpoint/2010/main" val="4118568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z="800" dirty="0"/>
              <a:t>© MONEXT - Tous droits réservés - C2 restreint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Mars</a:t>
            </a:r>
          </a:p>
        </p:txBody>
      </p:sp>
      <p:graphicFrame>
        <p:nvGraphicFramePr>
          <p:cNvPr id="18" name="Espace réservé pour une image  5">
            <a:extLst>
              <a:ext uri="{FF2B5EF4-FFF2-40B4-BE49-F238E27FC236}">
                <a16:creationId xmlns:a16="http://schemas.microsoft.com/office/drawing/2014/main" id="{60136B27-E570-4805-A811-45ECBA675F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1754473"/>
              </p:ext>
            </p:extLst>
          </p:nvPr>
        </p:nvGraphicFramePr>
        <p:xfrm>
          <a:off x="2291333" y="653144"/>
          <a:ext cx="6540499" cy="258476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72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58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31/03/2023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RUBAL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CPTE_RESU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Compte de résultat France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RB5701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S2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Semestrielle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739811197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31/03/2023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RUBAK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EFFECTIFS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Effectifs, comptes - indicateurs d'activité - France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RB5301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5158078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/>
                        <a:t>31/03/2023</a:t>
                      </a:r>
                      <a:endParaRPr lang="fr-FR" sz="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  <a:endParaRPr lang="fr-FR" sz="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OSCAMPS - CARTOGRAPHIE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/>
                        <a:t>Cartographie des moyens de paiement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S2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891477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/>
                        <a:t>31/03/2023</a:t>
                      </a:r>
                      <a:endParaRPr lang="fr-FR" sz="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OSCAMPS - FRAUDE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Recensement de la fraude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 </a:t>
                      </a: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S2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4072269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OIB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Collecte pour le compte de l'Observatoire de l'inclusion bancaire (OIB)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Faire mail à </a:t>
                      </a:r>
                      <a:r>
                        <a:rPr lang="fr-FR" sz="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1418-OIB-UT@banque-france.fr</a:t>
                      </a:r>
                      <a:r>
                        <a:rPr lang="fr-FR" sz="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pour demander exclusions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A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3002694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Titre 1">
            <a:extLst>
              <a:ext uri="{FF2B5EF4-FFF2-40B4-BE49-F238E27FC236}">
                <a16:creationId xmlns:a16="http://schemas.microsoft.com/office/drawing/2014/main" id="{DC09E946-FA96-4DA8-B02D-C4EB0A5C10A9}"/>
              </a:ext>
            </a:extLst>
          </p:cNvPr>
          <p:cNvSpPr txBox="1">
            <a:spLocks/>
          </p:cNvSpPr>
          <p:nvPr/>
        </p:nvSpPr>
        <p:spPr>
          <a:xfrm>
            <a:off x="192335" y="665716"/>
            <a:ext cx="1955751" cy="10135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>
                <a:solidFill>
                  <a:srgbClr val="FFC83A"/>
                </a:solidFill>
                <a:ea typeface="+mn-ea"/>
                <a:cs typeface="+mn-cs"/>
              </a:rPr>
              <a:t>SURFI / RUBA</a:t>
            </a:r>
            <a:br>
              <a:rPr lang="fr-FR" sz="700" b="1"/>
            </a:br>
            <a:r>
              <a:rPr lang="fr-FR" sz="600" b="1"/>
              <a:t>Préparation : </a:t>
            </a:r>
            <a:r>
              <a:rPr lang="fr-FR" sz="600"/>
              <a:t>Middle office EP (Damien Pinèdre) / Contrôle de gestion (Eriola Shkurtaj / Benoit Fournier-Montgieux / Emilie Pouget) : production des états, transmission à CMA</a:t>
            </a:r>
            <a:br>
              <a:rPr lang="fr-FR" sz="600"/>
            </a:br>
            <a:r>
              <a:rPr lang="fr-FR" sz="600" b="1"/>
              <a:t>Signature : </a:t>
            </a:r>
            <a:r>
              <a:rPr lang="fr-FR" sz="600"/>
              <a:t>CMA Service Reportings et normes prudentiels</a:t>
            </a:r>
            <a:br>
              <a:rPr lang="fr-FR" sz="600"/>
            </a:br>
            <a:r>
              <a:rPr lang="fr-FR" sz="600" b="1"/>
              <a:t>Remise : </a:t>
            </a:r>
            <a:r>
              <a:rPr lang="fr-FR" sz="600"/>
              <a:t>CMA Service Reportings et normes prudentiels : transmission à l'ACPR via Onegate</a:t>
            </a:r>
            <a:br>
              <a:rPr lang="fr-FR" sz="600"/>
            </a:br>
            <a:r>
              <a:rPr lang="fr-FR" sz="600" b="1"/>
              <a:t>Destinataire : </a:t>
            </a:r>
            <a:r>
              <a:rPr lang="fr-FR" sz="600"/>
              <a:t>ACPR</a:t>
            </a:r>
            <a:br>
              <a:rPr lang="fr-FR" sz="800"/>
            </a:br>
            <a:endParaRPr lang="fr-FR" dirty="0"/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BCCFAB34-ADAC-0C84-A499-94E299EE2661}"/>
              </a:ext>
            </a:extLst>
          </p:cNvPr>
          <p:cNvSpPr txBox="1">
            <a:spLocks/>
          </p:cNvSpPr>
          <p:nvPr/>
        </p:nvSpPr>
        <p:spPr>
          <a:xfrm>
            <a:off x="197616" y="2671584"/>
            <a:ext cx="1956753" cy="7554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1674E7F-176C-0CD0-1C11-444DCA417BC7}"/>
              </a:ext>
            </a:extLst>
          </p:cNvPr>
          <p:cNvSpPr txBox="1"/>
          <p:nvPr/>
        </p:nvSpPr>
        <p:spPr>
          <a:xfrm>
            <a:off x="199728" y="3631106"/>
            <a:ext cx="195575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OSCAMPS</a:t>
            </a:r>
            <a:endParaRPr lang="fr-FR" sz="800" b="1" u="sng" dirty="0">
              <a:solidFill>
                <a:srgbClr val="FFC83A"/>
              </a:solidFill>
              <a:latin typeface="NeueHaasGroteskText Std" pitchFamily="34" charset="0"/>
            </a:endParaRPr>
          </a:p>
          <a:p>
            <a:r>
              <a:rPr lang="fr-FR" sz="600" b="1" dirty="0">
                <a:solidFill>
                  <a:srgbClr val="38444B"/>
                </a:solidFill>
                <a:latin typeface="+mj-lt"/>
              </a:rPr>
              <a:t>Préparation : 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Middle office bancaire (Damien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Pinèdre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) :  production du fichier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dirty="0">
                <a:solidFill>
                  <a:srgbClr val="38444B"/>
                </a:solidFill>
                <a:latin typeface="+mj-lt"/>
              </a:rPr>
              <a:t>Remise : 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Juridique EP (Pascal Cournand) : remise à la Banque de France via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Onegate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u="sng" dirty="0">
                <a:solidFill>
                  <a:srgbClr val="38444B"/>
                </a:solidFill>
                <a:latin typeface="+mj-lt"/>
              </a:rPr>
              <a:t>Destinataires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 : Banque de France</a:t>
            </a:r>
            <a:endParaRPr lang="fr-FR" sz="600" dirty="0">
              <a:solidFill>
                <a:srgbClr val="38444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005F0243-D7FB-1DAB-1BDA-E0D327D3CD2A}"/>
              </a:ext>
            </a:extLst>
          </p:cNvPr>
          <p:cNvSpPr txBox="1">
            <a:spLocks/>
          </p:cNvSpPr>
          <p:nvPr/>
        </p:nvSpPr>
        <p:spPr>
          <a:xfrm>
            <a:off x="197616" y="1883317"/>
            <a:ext cx="1957755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742382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705C2E-51EA-42B7-9E8E-D88401178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6600" y="2299355"/>
            <a:ext cx="1308100" cy="399520"/>
          </a:xfrm>
        </p:spPr>
        <p:txBody>
          <a:bodyPr>
            <a:normAutofit/>
          </a:bodyPr>
          <a:lstStyle/>
          <a:p>
            <a:r>
              <a:rPr lang="fr-FR" sz="2000" dirty="0"/>
              <a:t>Contacts</a:t>
            </a:r>
          </a:p>
        </p:txBody>
      </p:sp>
      <p:sp>
        <p:nvSpPr>
          <p:cNvPr id="42" name="Espace réservé du texte 2">
            <a:extLst>
              <a:ext uri="{FF2B5EF4-FFF2-40B4-BE49-F238E27FC236}">
                <a16:creationId xmlns:a16="http://schemas.microsoft.com/office/drawing/2014/main" id="{84D92DC8-2163-387D-6D98-83CB2EDF42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9952" y="1923678"/>
            <a:ext cx="1963738" cy="191133"/>
          </a:xfrm>
        </p:spPr>
        <p:txBody>
          <a:bodyPr/>
          <a:lstStyle/>
          <a:p>
            <a:r>
              <a:rPr lang="fr-FR" dirty="0"/>
              <a:t>Pascal COURNAND</a:t>
            </a:r>
          </a:p>
          <a:p>
            <a:endParaRPr lang="fr-FR" dirty="0"/>
          </a:p>
        </p:txBody>
      </p:sp>
      <p:sp>
        <p:nvSpPr>
          <p:cNvPr id="43" name="Espace réservé du texte 3">
            <a:extLst>
              <a:ext uri="{FF2B5EF4-FFF2-40B4-BE49-F238E27FC236}">
                <a16:creationId xmlns:a16="http://schemas.microsoft.com/office/drawing/2014/main" id="{603F9971-F559-3AEE-7905-B3C82C660C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9952" y="2215710"/>
            <a:ext cx="2190750" cy="365417"/>
          </a:xfrm>
        </p:spPr>
        <p:txBody>
          <a:bodyPr/>
          <a:lstStyle/>
          <a:p>
            <a:r>
              <a:rPr lang="fr-FR" dirty="0"/>
              <a:t>Juriste EP / Déclarant Tracfin</a:t>
            </a:r>
          </a:p>
          <a:p>
            <a:endParaRPr lang="fr-FR" dirty="0"/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C772AA5A-D8EF-60B4-78A0-32B13283EC6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39952" y="2567887"/>
            <a:ext cx="1963738" cy="203053"/>
          </a:xfrm>
        </p:spPr>
        <p:txBody>
          <a:bodyPr/>
          <a:lstStyle/>
          <a:p>
            <a:r>
              <a:rPr lang="fr-FR" dirty="0"/>
              <a:t>04 42 25 92 44</a:t>
            </a:r>
          </a:p>
        </p:txBody>
      </p:sp>
      <p:sp>
        <p:nvSpPr>
          <p:cNvPr id="45" name="Espace réservé du texte 5">
            <a:extLst>
              <a:ext uri="{FF2B5EF4-FFF2-40B4-BE49-F238E27FC236}">
                <a16:creationId xmlns:a16="http://schemas.microsoft.com/office/drawing/2014/main" id="{387AEBCC-9E40-5657-0FBC-58B93CFBBAE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39952" y="2771323"/>
            <a:ext cx="1963738" cy="203053"/>
          </a:xfrm>
        </p:spPr>
        <p:txBody>
          <a:bodyPr/>
          <a:lstStyle/>
          <a:p>
            <a:r>
              <a:rPr lang="fr-FR" dirty="0"/>
              <a:t>06 63 51 59 34</a:t>
            </a:r>
          </a:p>
          <a:p>
            <a:endParaRPr lang="fr-FR" dirty="0"/>
          </a:p>
        </p:txBody>
      </p:sp>
      <p:sp>
        <p:nvSpPr>
          <p:cNvPr id="46" name="Espace réservé du texte 6">
            <a:extLst>
              <a:ext uri="{FF2B5EF4-FFF2-40B4-BE49-F238E27FC236}">
                <a16:creationId xmlns:a16="http://schemas.microsoft.com/office/drawing/2014/main" id="{9133DCDF-998C-FA15-8774-CE1688373AF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31062" y="3133214"/>
            <a:ext cx="1963738" cy="203053"/>
          </a:xfrm>
        </p:spPr>
        <p:txBody>
          <a:bodyPr/>
          <a:lstStyle/>
          <a:p>
            <a:r>
              <a:rPr lang="fr-FR" dirty="0"/>
              <a:t>pascal.cournand@monext.net</a:t>
            </a:r>
          </a:p>
          <a:p>
            <a:endParaRPr lang="fr-FR" dirty="0"/>
          </a:p>
        </p:txBody>
      </p:sp>
      <p:sp>
        <p:nvSpPr>
          <p:cNvPr id="47" name="Espace réservé du texte 2">
            <a:extLst>
              <a:ext uri="{FF2B5EF4-FFF2-40B4-BE49-F238E27FC236}">
                <a16:creationId xmlns:a16="http://schemas.microsoft.com/office/drawing/2014/main" id="{77738449-6466-E231-F4D6-CB66403DCEA3}"/>
              </a:ext>
            </a:extLst>
          </p:cNvPr>
          <p:cNvSpPr txBox="1">
            <a:spLocks/>
          </p:cNvSpPr>
          <p:nvPr/>
        </p:nvSpPr>
        <p:spPr>
          <a:xfrm>
            <a:off x="6330702" y="1923677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Sébastien COHIDON</a:t>
            </a:r>
          </a:p>
          <a:p>
            <a:endParaRPr lang="fr-FR" dirty="0"/>
          </a:p>
        </p:txBody>
      </p:sp>
      <p:sp>
        <p:nvSpPr>
          <p:cNvPr id="48" name="Espace réservé du texte 3">
            <a:extLst>
              <a:ext uri="{FF2B5EF4-FFF2-40B4-BE49-F238E27FC236}">
                <a16:creationId xmlns:a16="http://schemas.microsoft.com/office/drawing/2014/main" id="{F592E742-8B09-9947-D84D-39527B8BEB01}"/>
              </a:ext>
            </a:extLst>
          </p:cNvPr>
          <p:cNvSpPr txBox="1">
            <a:spLocks/>
          </p:cNvSpPr>
          <p:nvPr/>
        </p:nvSpPr>
        <p:spPr>
          <a:xfrm>
            <a:off x="6330702" y="2160376"/>
            <a:ext cx="2290784" cy="365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Responsable des Services de Paiement / Membre du Directoire</a:t>
            </a:r>
          </a:p>
          <a:p>
            <a:endParaRPr lang="fr-FR" dirty="0"/>
          </a:p>
        </p:txBody>
      </p:sp>
      <p:sp>
        <p:nvSpPr>
          <p:cNvPr id="49" name="Espace réservé du texte 4">
            <a:extLst>
              <a:ext uri="{FF2B5EF4-FFF2-40B4-BE49-F238E27FC236}">
                <a16:creationId xmlns:a16="http://schemas.microsoft.com/office/drawing/2014/main" id="{C944C43C-CF0D-57F2-35A0-FF0DD073F8A1}"/>
              </a:ext>
            </a:extLst>
          </p:cNvPr>
          <p:cNvSpPr txBox="1">
            <a:spLocks/>
          </p:cNvSpPr>
          <p:nvPr/>
        </p:nvSpPr>
        <p:spPr>
          <a:xfrm>
            <a:off x="6330702" y="2555539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04 42 25 15 99 </a:t>
            </a:r>
          </a:p>
        </p:txBody>
      </p:sp>
      <p:sp>
        <p:nvSpPr>
          <p:cNvPr id="50" name="Espace réservé du texte 5">
            <a:extLst>
              <a:ext uri="{FF2B5EF4-FFF2-40B4-BE49-F238E27FC236}">
                <a16:creationId xmlns:a16="http://schemas.microsoft.com/office/drawing/2014/main" id="{824A1927-60B0-62FD-41C0-AC42EAB1BE1D}"/>
              </a:ext>
            </a:extLst>
          </p:cNvPr>
          <p:cNvSpPr txBox="1">
            <a:spLocks/>
          </p:cNvSpPr>
          <p:nvPr/>
        </p:nvSpPr>
        <p:spPr>
          <a:xfrm>
            <a:off x="6330702" y="2750786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06 79 01 80 57</a:t>
            </a:r>
          </a:p>
          <a:p>
            <a:endParaRPr lang="fr-FR" dirty="0"/>
          </a:p>
        </p:txBody>
      </p:sp>
      <p:sp>
        <p:nvSpPr>
          <p:cNvPr id="51" name="Espace réservé du texte 6">
            <a:extLst>
              <a:ext uri="{FF2B5EF4-FFF2-40B4-BE49-F238E27FC236}">
                <a16:creationId xmlns:a16="http://schemas.microsoft.com/office/drawing/2014/main" id="{A71E80D1-C32E-2D20-BF00-6241A0C10B10}"/>
              </a:ext>
            </a:extLst>
          </p:cNvPr>
          <p:cNvSpPr txBox="1">
            <a:spLocks/>
          </p:cNvSpPr>
          <p:nvPr/>
        </p:nvSpPr>
        <p:spPr>
          <a:xfrm>
            <a:off x="6330702" y="3133214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sebastien.cohidon@monext.net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061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38444B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83A"/>
      </a:hlink>
      <a:folHlink>
        <a:srgbClr val="FFC83A"/>
      </a:folHlink>
    </a:clrScheme>
    <a:fontScheme name="Personnalisé 1">
      <a:majorFont>
        <a:latin typeface="NeueHaasGroteskText St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2572</TotalTime>
  <Words>1337</Words>
  <Application>Microsoft Office PowerPoint</Application>
  <PresentationFormat>Affichage à l'écran (16:9)</PresentationFormat>
  <Paragraphs>288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5" baseType="lpstr">
      <vt:lpstr>Arial</vt:lpstr>
      <vt:lpstr>Arial Black</vt:lpstr>
      <vt:lpstr>Calibri</vt:lpstr>
      <vt:lpstr>Courier New</vt:lpstr>
      <vt:lpstr>Neue Haas Grotesk Text Pro</vt:lpstr>
      <vt:lpstr>Neue Haas Grotesk Text Pro 55 R</vt:lpstr>
      <vt:lpstr>Neue Haas Grotesk Text Pro 65 M</vt:lpstr>
      <vt:lpstr>NeueHaasGroteskText Std</vt:lpstr>
      <vt:lpstr>Wingdings</vt:lpstr>
      <vt:lpstr>Thème Office</vt:lpstr>
      <vt:lpstr>Etablissement de Paiement Roadmap Reporting T1 2023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VICEDO</dc:creator>
  <cp:lastModifiedBy>Pascal COURNAND</cp:lastModifiedBy>
  <cp:revision>101</cp:revision>
  <dcterms:created xsi:type="dcterms:W3CDTF">2020-07-13T12:44:35Z</dcterms:created>
  <dcterms:modified xsi:type="dcterms:W3CDTF">2023-04-18T08:29:54Z</dcterms:modified>
</cp:coreProperties>
</file>