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3" r:id="rId2"/>
    <p:sldId id="341" r:id="rId3"/>
    <p:sldId id="331" r:id="rId4"/>
    <p:sldId id="344" r:id="rId5"/>
    <p:sldId id="343" r:id="rId6"/>
    <p:sldId id="318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D3C515-FFC6-F843-9AE2-970F2DB4EE28}" v="209" dt="2020-11-27T15:20:06.405"/>
    <p1510:client id="{933C62E5-85BE-3139-0ACB-56C9C1723254}" v="3" dt="2020-11-27T10:38:05.796"/>
    <p1510:client id="{ED1D8469-D458-42BE-99B6-D3CA2738F94A}" v="3" dt="2020-11-27T12:10:49.680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576" autoAdjust="0"/>
    <p:restoredTop sz="94622" autoAdjust="0"/>
  </p:normalViewPr>
  <p:slideViewPr>
    <p:cSldViewPr snapToGrid="0" snapToObjects="1">
      <p:cViewPr>
        <p:scale>
          <a:sx n="150" d="100"/>
          <a:sy n="150" d="100"/>
        </p:scale>
        <p:origin x="-420" y="-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06/05/2021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06/05/2021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=""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=""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=""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=""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=""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=""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=""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=""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=""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=""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=""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=""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=""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=""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=""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=""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=""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=""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=""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=""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=""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=""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=""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=""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=""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=""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=""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=""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=""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=""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=""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=""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=""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=""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=""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=""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=""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=""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=""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=""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=""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=""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=""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=""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=""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=""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=""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=""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=""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=""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=""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=""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=""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=""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=""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=""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=""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=""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=""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=""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=""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=""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=""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=""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=""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=""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=""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=""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=""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=""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=""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=""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=""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 smtClean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 smtClean="0"/>
              <a:t>Etablissement de Paiement</a:t>
            </a:r>
            <a:br>
              <a:rPr lang="fr-FR" sz="1800" dirty="0" smtClean="0"/>
            </a:br>
            <a:r>
              <a:rPr lang="fr-FR" sz="1800" dirty="0" smtClean="0"/>
              <a:t>Roadmap </a:t>
            </a:r>
            <a:r>
              <a:rPr lang="fr-FR" sz="1800" dirty="0"/>
              <a:t>Reporting </a:t>
            </a:r>
            <a:r>
              <a:rPr lang="fr-FR" sz="1800" dirty="0" smtClean="0"/>
              <a:t>2</a:t>
            </a:r>
            <a:r>
              <a:rPr lang="fr-FR" sz="1800" baseline="30000" dirty="0" smtClean="0"/>
              <a:t>ème</a:t>
            </a:r>
            <a:r>
              <a:rPr lang="fr-FR" sz="1800" dirty="0" smtClean="0"/>
              <a:t> Trimestre</a:t>
            </a:r>
            <a:endParaRPr lang="fr-FR" sz="18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08/03/2021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F2F3F3"/>
                </a:solidFill>
              </a:rPr>
              <a:t>© MONEXT - Tous droits réservés - C2 restreint</a:t>
            </a:r>
            <a:endParaRPr lang="fr-FR" dirty="0" smtClean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196258"/>
            <a:ext cx="1872208" cy="152459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r>
              <a:rPr lang="fr-FR" sz="800" b="1" dirty="0"/>
              <a:t/>
            </a:r>
            <a:br>
              <a:rPr lang="fr-FR" sz="800" b="1" dirty="0"/>
            </a:br>
            <a:r>
              <a:rPr lang="fr-FR" sz="700" b="1" dirty="0" smtClean="0"/>
              <a:t>Préparation </a:t>
            </a:r>
            <a:r>
              <a:rPr lang="fr-FR" sz="700" b="1" dirty="0"/>
              <a:t>: </a:t>
            </a:r>
            <a:r>
              <a:rPr lang="fr-FR" sz="700" dirty="0"/>
              <a:t>Contrôle de gestion (Eriola </a:t>
            </a:r>
            <a:r>
              <a:rPr lang="fr-FR" sz="700" dirty="0" err="1"/>
              <a:t>Shkurtaj</a:t>
            </a:r>
            <a:r>
              <a:rPr lang="fr-FR" sz="700" dirty="0"/>
              <a:t> / Benoit </a:t>
            </a:r>
            <a:r>
              <a:rPr lang="fr-FR" sz="700" dirty="0" err="1"/>
              <a:t>Fournier-Montgieux</a:t>
            </a:r>
            <a:r>
              <a:rPr lang="fr-FR" sz="700" dirty="0"/>
              <a:t> / Emilie Pouget) : production des états, transmission au RSP puis à </a:t>
            </a:r>
            <a:r>
              <a:rPr lang="fr-FR" sz="700" dirty="0" smtClean="0"/>
              <a:t>CMA</a:t>
            </a:r>
            <a:br>
              <a:rPr lang="fr-FR" sz="700" dirty="0" smtClean="0"/>
            </a:br>
            <a:r>
              <a:rPr lang="fr-FR" sz="700" b="1" dirty="0" smtClean="0"/>
              <a:t>Validation </a:t>
            </a:r>
            <a:r>
              <a:rPr lang="fr-FR" sz="700" b="1" dirty="0"/>
              <a:t>: </a:t>
            </a:r>
            <a:r>
              <a:rPr lang="fr-FR" sz="700" dirty="0"/>
              <a:t>Responsable Services de Paiement (Guillaume PRIN</a:t>
            </a:r>
            <a:r>
              <a:rPr lang="fr-FR" sz="700" dirty="0" smtClean="0"/>
              <a:t>)</a:t>
            </a:r>
            <a:br>
              <a:rPr lang="fr-FR" sz="700" dirty="0" smtClean="0"/>
            </a:br>
            <a:r>
              <a:rPr lang="fr-FR" sz="700" b="1" dirty="0" smtClean="0"/>
              <a:t>Signature </a:t>
            </a:r>
            <a:r>
              <a:rPr lang="fr-FR" sz="700" b="1" dirty="0"/>
              <a:t>: </a:t>
            </a:r>
            <a:r>
              <a:rPr lang="fr-FR" sz="700" dirty="0"/>
              <a:t>CMA Service </a:t>
            </a:r>
            <a:r>
              <a:rPr lang="fr-FR" sz="700" dirty="0" err="1" smtClean="0"/>
              <a:t>Reportings</a:t>
            </a:r>
            <a:r>
              <a:rPr lang="fr-FR" sz="700" dirty="0" smtClean="0"/>
              <a:t> </a:t>
            </a:r>
            <a:r>
              <a:rPr lang="fr-FR" sz="700" dirty="0"/>
              <a:t>et normes </a:t>
            </a:r>
            <a:r>
              <a:rPr lang="fr-FR" sz="700" dirty="0" smtClean="0"/>
              <a:t>prudentiels</a:t>
            </a:r>
            <a:br>
              <a:rPr lang="fr-FR" sz="700" dirty="0" smtClean="0"/>
            </a:br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</a:t>
            </a:r>
            <a:r>
              <a:rPr lang="fr-FR" sz="700" dirty="0" smtClean="0"/>
              <a:t>: transmission </a:t>
            </a:r>
            <a:r>
              <a:rPr lang="fr-FR" sz="700" dirty="0"/>
              <a:t>à l'ACPR via </a:t>
            </a:r>
            <a:r>
              <a:rPr lang="fr-FR" sz="700" dirty="0" err="1"/>
              <a:t>Onegate</a:t>
            </a:r>
            <a:r>
              <a:rPr lang="fr-FR" sz="700" dirty="0"/>
              <a:t/>
            </a:r>
            <a:br>
              <a:rPr lang="fr-FR" sz="700" dirty="0"/>
            </a:br>
            <a:r>
              <a:rPr lang="fr-FR" sz="700" b="1" dirty="0" smtClean="0"/>
              <a:t>Destinataire </a:t>
            </a:r>
            <a:r>
              <a:rPr lang="fr-FR" sz="700" b="1" dirty="0"/>
              <a:t>: </a:t>
            </a:r>
            <a:r>
              <a:rPr lang="fr-FR" sz="700" dirty="0"/>
              <a:t>ACPR</a:t>
            </a:r>
            <a:r>
              <a:rPr lang="fr-FR" sz="800" dirty="0"/>
              <a:t/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959372492"/>
              </p:ext>
            </p:extLst>
          </p:nvPr>
        </p:nvGraphicFramePr>
        <p:xfrm>
          <a:off x="2292351" y="636270"/>
          <a:ext cx="6540499" cy="37134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/>
                <a:gridCol w="736599"/>
                <a:gridCol w="984250"/>
                <a:gridCol w="2692400"/>
                <a:gridCol w="457200"/>
                <a:gridCol w="501650"/>
                <a:gridCol w="527050"/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CantonEpSocial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3033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SURFI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CImpayes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Créances impayées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ResuInfi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Résultats des opérations sur instruments financiers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SituationFrance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535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TitTransFrance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378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25/04/2021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VolumeEpFrance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1578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RMFEC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M4 2021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Dépôt FICOBA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M4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>
                <a:solidFill>
                  <a:srgbClr val="FFC83A"/>
                </a:solidFill>
              </a:rPr>
              <a:t>Avril (1/2) </a:t>
            </a:r>
            <a:endParaRPr lang="fr-FR" sz="1800" dirty="0">
              <a:solidFill>
                <a:srgbClr val="FFC83A"/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1892300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 smtClean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9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700" b="1" dirty="0" smtClean="0"/>
              <a:t>Préparation </a:t>
            </a:r>
            <a:r>
              <a:rPr lang="fr-FR" sz="700" b="1" dirty="0"/>
              <a:t>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</a:t>
            </a:r>
            <a:r>
              <a:rPr lang="fr-FR" sz="700" dirty="0" smtClean="0"/>
              <a:t>/ </a:t>
            </a:r>
            <a:r>
              <a:rPr lang="fr-FR" sz="700" dirty="0"/>
              <a:t>MREP : génération des </a:t>
            </a:r>
            <a:r>
              <a:rPr lang="fr-FR" sz="700" dirty="0" smtClean="0"/>
              <a:t>rapports</a:t>
            </a:r>
          </a:p>
          <a:p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</a:t>
            </a:r>
            <a:r>
              <a:rPr lang="fr-FR" sz="700" dirty="0" smtClean="0"/>
              <a:t>)</a:t>
            </a:r>
          </a:p>
          <a:p>
            <a:r>
              <a:rPr lang="fr-FR" sz="700" b="1" dirty="0" smtClean="0"/>
              <a:t>Destinataires</a:t>
            </a:r>
            <a:r>
              <a:rPr lang="fr-FR" sz="700" dirty="0"/>
              <a:t> : Tous les clients de l'Etablissement de </a:t>
            </a:r>
            <a:r>
              <a:rPr lang="fr-FR" sz="700" dirty="0" smtClean="0"/>
              <a:t>Paiement</a:t>
            </a:r>
          </a:p>
          <a:p>
            <a:r>
              <a:rPr lang="fr-FR" sz="700" b="1" dirty="0" smtClean="0"/>
              <a:t>Commentaires</a:t>
            </a:r>
            <a:r>
              <a:rPr lang="fr-FR" sz="700" dirty="0"/>
              <a:t> : Support papier ou autre support </a:t>
            </a:r>
            <a:r>
              <a:rPr lang="fr-FR" sz="700" dirty="0" smtClean="0"/>
              <a:t>durable</a:t>
            </a:r>
            <a:endParaRPr lang="fr-FR" sz="700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3418110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 smtClean="0"/>
              <a:t>Préparation </a:t>
            </a:r>
            <a:r>
              <a:rPr lang="fr-FR" sz="700" b="1" dirty="0"/>
              <a:t>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</a:t>
            </a:r>
            <a:r>
              <a:rPr lang="fr-FR" sz="700" dirty="0" smtClean="0"/>
              <a:t>.</a:t>
            </a:r>
          </a:p>
          <a:p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 smtClean="0"/>
              <a:t>Destinataire</a:t>
            </a:r>
            <a:r>
              <a:rPr lang="fr-FR" sz="700" dirty="0"/>
              <a:t> : </a:t>
            </a:r>
            <a:r>
              <a:rPr lang="fr-FR" sz="700" dirty="0" smtClean="0"/>
              <a:t>DGFIP</a:t>
            </a:r>
            <a:endParaRPr lang="fr-FR" sz="700" dirty="0"/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7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1834166"/>
            <a:ext cx="2065286" cy="1178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 smtClean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r>
              <a:rPr lang="fr-FR" sz="700" b="1" dirty="0" smtClean="0"/>
              <a:t/>
            </a:r>
            <a:br>
              <a:rPr lang="fr-FR" sz="700" b="1" dirty="0" smtClean="0"/>
            </a:br>
            <a:r>
              <a:rPr lang="fr-FR" sz="700" b="1" dirty="0" smtClean="0"/>
              <a:t>Préparation : </a:t>
            </a:r>
            <a:r>
              <a:rPr lang="fr-FR" sz="700" dirty="0" smtClean="0"/>
              <a:t>Assistante de Direction (Ariane </a:t>
            </a:r>
            <a:r>
              <a:rPr lang="fr-FR" sz="700" dirty="0" err="1" smtClean="0"/>
              <a:t>Souché</a:t>
            </a:r>
            <a:r>
              <a:rPr lang="fr-FR" sz="700" dirty="0" smtClean="0"/>
              <a:t>) : transmission PV + tous les documents examinés au RCI</a:t>
            </a:r>
            <a:br>
              <a:rPr lang="fr-FR" sz="700" dirty="0" smtClean="0"/>
            </a:br>
            <a:r>
              <a:rPr lang="fr-FR" sz="700" b="1" dirty="0" smtClean="0"/>
              <a:t>Validation : </a:t>
            </a:r>
            <a:r>
              <a:rPr lang="fr-FR" sz="700" dirty="0" smtClean="0"/>
              <a:t>Conseil de Surveillance (préalable)</a:t>
            </a:r>
            <a:br>
              <a:rPr lang="fr-FR" sz="700" dirty="0" smtClean="0"/>
            </a:br>
            <a:r>
              <a:rPr lang="fr-FR" sz="700" b="1" dirty="0" smtClean="0"/>
              <a:t>Remise : </a:t>
            </a:r>
            <a:r>
              <a:rPr lang="fr-FR" sz="700" dirty="0" smtClean="0"/>
              <a:t>Responsable du Contrôle Interne (Christophe Letourneur) : transmission à l'ACPR via </a:t>
            </a:r>
            <a:r>
              <a:rPr lang="fr-FR" sz="700" dirty="0" err="1" smtClean="0"/>
              <a:t>Onegate</a:t>
            </a:r>
            <a:r>
              <a:rPr lang="fr-FR" sz="700" dirty="0" smtClean="0"/>
              <a:t/>
            </a:r>
            <a:br>
              <a:rPr lang="fr-FR" sz="700" dirty="0" smtClean="0"/>
            </a:br>
            <a:r>
              <a:rPr lang="fr-FR" sz="700" b="1" dirty="0" smtClean="0"/>
              <a:t>Destinataire :</a:t>
            </a:r>
            <a:r>
              <a:rPr lang="fr-FR" sz="700" dirty="0" smtClean="0"/>
              <a:t> ACPR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227065" y="291508"/>
            <a:ext cx="2065286" cy="14709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 smtClean="0">
                <a:solidFill>
                  <a:srgbClr val="FFC83A"/>
                </a:solidFill>
                <a:ea typeface="+mn-ea"/>
                <a:cs typeface="+mn-cs"/>
              </a:rPr>
              <a:t>RCI </a:t>
            </a:r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(Rapport relatif au contrôle interne) </a:t>
            </a:r>
            <a:r>
              <a:rPr lang="fr-FR" sz="900" b="1" u="sng" dirty="0" smtClean="0">
                <a:solidFill>
                  <a:srgbClr val="FFC83A"/>
                </a:solidFill>
                <a:ea typeface="+mn-ea"/>
                <a:cs typeface="+mn-cs"/>
              </a:rPr>
              <a:t>:</a:t>
            </a:r>
            <a:r>
              <a:rPr lang="fr-FR" sz="700" b="1" dirty="0" smtClean="0"/>
              <a:t/>
            </a:r>
            <a:br>
              <a:rPr lang="fr-FR" sz="700" b="1" dirty="0" smtClean="0"/>
            </a:br>
            <a:r>
              <a:rPr lang="fr-FR" sz="700" b="1" dirty="0" smtClean="0"/>
              <a:t>Préparation : </a:t>
            </a:r>
            <a:r>
              <a:rPr lang="fr-FR" sz="700" dirty="0"/>
              <a:t>Responsable du Contrôle Interne (Christophe Letourneur) </a:t>
            </a:r>
            <a:r>
              <a:rPr lang="fr-FR" sz="700" dirty="0" smtClean="0"/>
              <a:t>: préparation et transmission au CS</a:t>
            </a:r>
            <a:br>
              <a:rPr lang="fr-FR" sz="700" dirty="0" smtClean="0"/>
            </a:br>
            <a:r>
              <a:rPr lang="fr-FR" sz="700" b="1" dirty="0" smtClean="0"/>
              <a:t>Validation : </a:t>
            </a:r>
            <a:r>
              <a:rPr lang="fr-FR" sz="700" dirty="0" smtClean="0"/>
              <a:t>Conseil de Surveillance</a:t>
            </a:r>
          </a:p>
          <a:p>
            <a:r>
              <a:rPr lang="fr-FR" sz="700" b="1" dirty="0" smtClean="0"/>
              <a:t>Signataire</a:t>
            </a:r>
            <a:r>
              <a:rPr lang="fr-FR" sz="700" dirty="0" smtClean="0"/>
              <a:t> </a:t>
            </a:r>
            <a:r>
              <a:rPr lang="fr-FR" sz="700" b="1" dirty="0"/>
              <a:t>:</a:t>
            </a:r>
            <a:r>
              <a:rPr lang="fr-FR" sz="700" dirty="0"/>
              <a:t> Dirigeant effectif (Guillaume </a:t>
            </a:r>
            <a:r>
              <a:rPr lang="fr-FR" sz="700" dirty="0" smtClean="0"/>
              <a:t>PRIN / Frédéric DIVERREZ)</a:t>
            </a:r>
            <a:br>
              <a:rPr lang="fr-FR" sz="700" dirty="0" smtClean="0"/>
            </a:br>
            <a:r>
              <a:rPr lang="fr-FR" sz="700" b="1" dirty="0" smtClean="0"/>
              <a:t>Remise : </a:t>
            </a:r>
            <a:r>
              <a:rPr lang="fr-FR" sz="700" dirty="0" smtClean="0"/>
              <a:t>Responsable du Contrôle Interne (Christophe Letourneur) : transmission à l'ACPR via </a:t>
            </a:r>
            <a:r>
              <a:rPr lang="fr-FR" sz="700" dirty="0" err="1" smtClean="0"/>
              <a:t>Onegate</a:t>
            </a:r>
            <a:r>
              <a:rPr lang="fr-FR" sz="700" dirty="0" smtClean="0"/>
              <a:t> et à CMA</a:t>
            </a:r>
            <a:br>
              <a:rPr lang="fr-FR" sz="700" dirty="0" smtClean="0"/>
            </a:br>
            <a:r>
              <a:rPr lang="fr-FR" sz="700" b="1" dirty="0" smtClean="0"/>
              <a:t>Destinataire :</a:t>
            </a:r>
            <a:r>
              <a:rPr lang="fr-FR" sz="700" dirty="0" smtClean="0"/>
              <a:t> ACPR et CMA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92336" y="3215657"/>
            <a:ext cx="20652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>
                <a:solidFill>
                  <a:srgbClr val="FFC83A"/>
                </a:solidFill>
                <a:latin typeface="NeueHaasGroteskText Std" pitchFamily="34" charset="0"/>
              </a:rPr>
              <a:t>OSCAMPS Collecte Fraude :</a:t>
            </a:r>
          </a:p>
          <a:p>
            <a:r>
              <a:rPr lang="fr-FR" sz="7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Préparation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Middle office bancaire (Baptiste </a:t>
            </a:r>
            <a:r>
              <a:rPr lang="fr-FR" sz="7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Baudelet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 et 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</a:rPr>
              <a:t>Juriste EP (Pascal Cournand)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préparation et renseignement des données </a:t>
            </a:r>
          </a:p>
          <a:p>
            <a:r>
              <a:rPr lang="fr-FR" sz="700" b="1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Validation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: 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Responsable projet EP (Sébastien </a:t>
            </a:r>
            <a:r>
              <a:rPr lang="fr-FR" sz="700" dirty="0" err="1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Cohidon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</a:t>
            </a:r>
            <a:endParaRPr lang="fr-FR" sz="700" dirty="0">
              <a:solidFill>
                <a:srgbClr val="38444B"/>
              </a:solidFill>
              <a:latin typeface="NeueHaasGroteskText Std" pitchFamily="34" charset="0"/>
              <a:ea typeface="+mj-ea"/>
              <a:cs typeface="+mj-cs"/>
            </a:endParaRPr>
          </a:p>
          <a:p>
            <a:r>
              <a:rPr lang="fr-FR" sz="700" b="1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Remise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: 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 Juriste EP (Pascal Cournand) </a:t>
            </a:r>
            <a:r>
              <a:rPr lang="fr-FR" sz="700" dirty="0" smtClean="0">
                <a:solidFill>
                  <a:srgbClr val="38444B"/>
                </a:solidFill>
                <a:latin typeface="NeueHaasGroteskText Std" pitchFamily="34" charset="0"/>
              </a:rPr>
              <a:t>et 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Responsable projet EP (Sébastien </a:t>
            </a:r>
            <a:r>
              <a:rPr lang="fr-FR" sz="700" dirty="0" err="1">
                <a:solidFill>
                  <a:srgbClr val="38444B"/>
                </a:solidFill>
                <a:latin typeface="NeueHaasGroteskText Std" pitchFamily="34" charset="0"/>
              </a:rPr>
              <a:t>Cohidon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)</a:t>
            </a:r>
          </a:p>
          <a:p>
            <a:r>
              <a:rPr lang="fr-FR" sz="700" b="1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Destinataires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 Banque de France </a:t>
            </a:r>
          </a:p>
          <a:p>
            <a:r>
              <a:rPr lang="fr-FR" sz="700" b="1" u="sng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Commentaire</a:t>
            </a:r>
            <a:r>
              <a:rPr lang="fr-FR" sz="700" u="sng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 Ancien process applicable jusqu’à </a:t>
            </a:r>
            <a:r>
              <a:rPr lang="fr-FR" sz="700" u="sng" dirty="0" smtClean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avril 2021</a:t>
            </a:r>
            <a:endParaRPr lang="fr-FR" sz="700" u="sng" dirty="0">
              <a:solidFill>
                <a:srgbClr val="38444B"/>
              </a:solidFill>
              <a:latin typeface="NeueHaasGroteskText Std" pitchFamily="34" charset="0"/>
              <a:ea typeface="+mj-ea"/>
              <a:cs typeface="+mj-cs"/>
            </a:endParaRP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>
                <a:solidFill>
                  <a:srgbClr val="FFC83A"/>
                </a:solidFill>
              </a:rPr>
              <a:t>Avril (2/2) </a:t>
            </a:r>
            <a:endParaRPr lang="fr-FR" sz="1800" dirty="0">
              <a:solidFill>
                <a:srgbClr val="FFC83A"/>
              </a:solidFill>
            </a:endParaRPr>
          </a:p>
        </p:txBody>
      </p:sp>
      <p:graphicFrame>
        <p:nvGraphicFramePr>
          <p:cNvPr id="23" name="Espace réservé pour une image 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505431"/>
              </p:ext>
            </p:extLst>
          </p:nvPr>
        </p:nvGraphicFramePr>
        <p:xfrm>
          <a:off x="2292351" y="636270"/>
          <a:ext cx="6540499" cy="236807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/>
                <a:gridCol w="736599"/>
                <a:gridCol w="984250"/>
                <a:gridCol w="2762250"/>
                <a:gridCol w="387350"/>
                <a:gridCol w="438150"/>
                <a:gridCol w="590550"/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</a:tr>
              <a:tr h="404468"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30/04/2021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RCIRAPPORT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RCI pour les Rapports de Contrôle interne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Annuelle</a:t>
                      </a:r>
                    </a:p>
                  </a:txBody>
                  <a:tcPr anchor="ctr"/>
                </a:tc>
              </a:tr>
              <a:tr h="303351"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30/04/2021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RCIRPTLCBFT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RCI Rapport lutte contre le blanchiment et le financement du terrorisme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Annuelle</a:t>
                      </a:r>
                      <a:endParaRPr lang="fr-FR" sz="600" dirty="0"/>
                    </a:p>
                  </a:txBody>
                  <a:tcPr anchor="ctr"/>
                </a:tc>
              </a:tr>
              <a:tr h="42469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Avril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PVO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PVOSDOCS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T1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Trimestrielle</a:t>
                      </a:r>
                      <a:endParaRPr lang="fr-FR" sz="600" dirty="0"/>
                    </a:p>
                  </a:txBody>
                  <a:tcPr anchor="ctr"/>
                </a:tc>
              </a:tr>
              <a:tr h="4044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Avril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PVO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PVOSEXTRPV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chemeClr val="tx1"/>
                          </a:solidFill>
                        </a:rPr>
                        <a:t>T1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Trimestrielle</a:t>
                      </a:r>
                      <a:endParaRPr lang="fr-FR" sz="600" dirty="0"/>
                    </a:p>
                  </a:txBody>
                  <a:tcPr anchor="ctr"/>
                </a:tc>
              </a:tr>
              <a:tr h="378090"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30/04/2021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>
                          <a:solidFill>
                            <a:schemeClr val="tx1"/>
                          </a:solidFill>
                        </a:rPr>
                        <a:t>OSCAMPS - FRAUDE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Annuelle</a:t>
                      </a:r>
                      <a:endParaRPr lang="fr-FR" sz="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16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196258"/>
            <a:ext cx="1872208" cy="152459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r>
              <a:rPr lang="fr-FR" sz="800" b="1" dirty="0"/>
              <a:t/>
            </a:r>
            <a:br>
              <a:rPr lang="fr-FR" sz="800" b="1" dirty="0"/>
            </a:br>
            <a:r>
              <a:rPr lang="fr-FR" sz="700" b="1" dirty="0" smtClean="0"/>
              <a:t>Préparation </a:t>
            </a:r>
            <a:r>
              <a:rPr lang="fr-FR" sz="700" b="1" dirty="0"/>
              <a:t>: </a:t>
            </a:r>
            <a:r>
              <a:rPr lang="fr-FR" sz="700" dirty="0"/>
              <a:t>Contrôle de gestion (Eriola </a:t>
            </a:r>
            <a:r>
              <a:rPr lang="fr-FR" sz="700" dirty="0" err="1"/>
              <a:t>Shkurtaj</a:t>
            </a:r>
            <a:r>
              <a:rPr lang="fr-FR" sz="700" dirty="0"/>
              <a:t> / Benoit </a:t>
            </a:r>
            <a:r>
              <a:rPr lang="fr-FR" sz="700" dirty="0" err="1"/>
              <a:t>Fournier-Montgieux</a:t>
            </a:r>
            <a:r>
              <a:rPr lang="fr-FR" sz="700" dirty="0"/>
              <a:t> / Emilie Pouget) : production des états, transmission au RSP puis à </a:t>
            </a:r>
            <a:r>
              <a:rPr lang="fr-FR" sz="700" dirty="0" smtClean="0"/>
              <a:t>CMA</a:t>
            </a:r>
            <a:br>
              <a:rPr lang="fr-FR" sz="700" dirty="0" smtClean="0"/>
            </a:br>
            <a:r>
              <a:rPr lang="fr-FR" sz="700" b="1" dirty="0" smtClean="0"/>
              <a:t>Validation </a:t>
            </a:r>
            <a:r>
              <a:rPr lang="fr-FR" sz="700" b="1" dirty="0"/>
              <a:t>: </a:t>
            </a:r>
            <a:r>
              <a:rPr lang="fr-FR" sz="700" dirty="0"/>
              <a:t>Responsable Services de Paiement (Guillaume PRIN</a:t>
            </a:r>
            <a:r>
              <a:rPr lang="fr-FR" sz="700" dirty="0" smtClean="0"/>
              <a:t>)</a:t>
            </a:r>
            <a:br>
              <a:rPr lang="fr-FR" sz="700" dirty="0" smtClean="0"/>
            </a:br>
            <a:r>
              <a:rPr lang="fr-FR" sz="700" b="1" dirty="0" smtClean="0"/>
              <a:t>Signature </a:t>
            </a:r>
            <a:r>
              <a:rPr lang="fr-FR" sz="700" b="1" dirty="0"/>
              <a:t>: </a:t>
            </a:r>
            <a:r>
              <a:rPr lang="fr-FR" sz="700" dirty="0"/>
              <a:t>CMA Service </a:t>
            </a:r>
            <a:r>
              <a:rPr lang="fr-FR" sz="700" dirty="0" err="1" smtClean="0"/>
              <a:t>Reportings</a:t>
            </a:r>
            <a:r>
              <a:rPr lang="fr-FR" sz="700" dirty="0" smtClean="0"/>
              <a:t> </a:t>
            </a:r>
            <a:r>
              <a:rPr lang="fr-FR" sz="700" dirty="0"/>
              <a:t>et normes </a:t>
            </a:r>
            <a:r>
              <a:rPr lang="fr-FR" sz="700" dirty="0" smtClean="0"/>
              <a:t>prudentiels</a:t>
            </a:r>
            <a:br>
              <a:rPr lang="fr-FR" sz="700" dirty="0" smtClean="0"/>
            </a:br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</a:t>
            </a:r>
            <a:r>
              <a:rPr lang="fr-FR" sz="700" dirty="0" smtClean="0"/>
              <a:t>: transmission </a:t>
            </a:r>
            <a:r>
              <a:rPr lang="fr-FR" sz="700" dirty="0"/>
              <a:t>à l'ACPR via </a:t>
            </a:r>
            <a:r>
              <a:rPr lang="fr-FR" sz="700" dirty="0" err="1"/>
              <a:t>Onegate</a:t>
            </a:r>
            <a:r>
              <a:rPr lang="fr-FR" sz="700" dirty="0"/>
              <a:t/>
            </a:r>
            <a:br>
              <a:rPr lang="fr-FR" sz="700" dirty="0"/>
            </a:br>
            <a:r>
              <a:rPr lang="fr-FR" sz="700" b="1" dirty="0" smtClean="0"/>
              <a:t>Destinataire </a:t>
            </a:r>
            <a:r>
              <a:rPr lang="fr-FR" sz="700" b="1" dirty="0"/>
              <a:t>: </a:t>
            </a:r>
            <a:r>
              <a:rPr lang="fr-FR" sz="700" dirty="0"/>
              <a:t>ACPR</a:t>
            </a:r>
            <a:r>
              <a:rPr lang="fr-FR" sz="800" dirty="0"/>
              <a:t/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Mai</a:t>
            </a: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1892300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 smtClean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9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700" b="1" dirty="0" smtClean="0"/>
              <a:t>Préparation </a:t>
            </a:r>
            <a:r>
              <a:rPr lang="fr-FR" sz="700" b="1" dirty="0"/>
              <a:t>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</a:t>
            </a:r>
            <a:r>
              <a:rPr lang="fr-FR" sz="700" dirty="0" smtClean="0"/>
              <a:t>/ </a:t>
            </a:r>
            <a:r>
              <a:rPr lang="fr-FR" sz="700" dirty="0"/>
              <a:t>MREP : génération des </a:t>
            </a:r>
            <a:r>
              <a:rPr lang="fr-FR" sz="700" dirty="0" smtClean="0"/>
              <a:t>rapports</a:t>
            </a:r>
          </a:p>
          <a:p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</a:t>
            </a:r>
            <a:r>
              <a:rPr lang="fr-FR" sz="700" dirty="0" smtClean="0"/>
              <a:t>)</a:t>
            </a:r>
          </a:p>
          <a:p>
            <a:r>
              <a:rPr lang="fr-FR" sz="700" b="1" dirty="0" smtClean="0"/>
              <a:t>Destinataires</a:t>
            </a:r>
            <a:r>
              <a:rPr lang="fr-FR" sz="700" dirty="0"/>
              <a:t> : Tous les clients de l'Etablissement de </a:t>
            </a:r>
            <a:r>
              <a:rPr lang="fr-FR" sz="700" dirty="0" smtClean="0"/>
              <a:t>Paiement</a:t>
            </a:r>
          </a:p>
          <a:p>
            <a:r>
              <a:rPr lang="fr-FR" sz="700" b="1" dirty="0" smtClean="0"/>
              <a:t>Commentaires</a:t>
            </a:r>
            <a:r>
              <a:rPr lang="fr-FR" sz="700" dirty="0"/>
              <a:t> : Support papier ou autre support </a:t>
            </a:r>
            <a:r>
              <a:rPr lang="fr-FR" sz="700" dirty="0" smtClean="0"/>
              <a:t>durable</a:t>
            </a:r>
            <a:endParaRPr lang="fr-FR" sz="700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3418110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 smtClean="0"/>
              <a:t>Préparation </a:t>
            </a:r>
            <a:r>
              <a:rPr lang="fr-FR" sz="700" b="1" dirty="0"/>
              <a:t>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</a:t>
            </a:r>
            <a:r>
              <a:rPr lang="fr-FR" sz="700" dirty="0" smtClean="0"/>
              <a:t>.</a:t>
            </a:r>
          </a:p>
          <a:p>
            <a:r>
              <a:rPr lang="fr-FR" sz="700" b="1" dirty="0" smtClean="0"/>
              <a:t>Remise </a:t>
            </a:r>
            <a:r>
              <a:rPr lang="fr-FR" sz="700" b="1" dirty="0"/>
              <a:t>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 smtClean="0"/>
              <a:t>Destinataire</a:t>
            </a:r>
            <a:r>
              <a:rPr lang="fr-FR" sz="700" dirty="0"/>
              <a:t> : </a:t>
            </a:r>
            <a:r>
              <a:rPr lang="fr-FR" sz="700" dirty="0" smtClean="0"/>
              <a:t>DGFIP</a:t>
            </a:r>
            <a:endParaRPr lang="fr-FR" sz="700" dirty="0"/>
          </a:p>
        </p:txBody>
      </p:sp>
      <p:graphicFrame>
        <p:nvGraphicFramePr>
          <p:cNvPr id="13" name="Espace réservé pour une image 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07855"/>
              </p:ext>
            </p:extLst>
          </p:nvPr>
        </p:nvGraphicFramePr>
        <p:xfrm>
          <a:off x="2292351" y="636270"/>
          <a:ext cx="6540499" cy="164792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/>
                <a:gridCol w="736599"/>
                <a:gridCol w="984250"/>
                <a:gridCol w="2762250"/>
                <a:gridCol w="387350"/>
                <a:gridCol w="501650"/>
                <a:gridCol w="527050"/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</a:rPr>
                        <a:t>31/05/2021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 smtClean="0">
                          <a:effectLst/>
                        </a:rPr>
                        <a:t>ResuRepa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A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30335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RMFEC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M5 2020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Dépôt FICOBA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M5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80" y="106130"/>
            <a:ext cx="2064230" cy="1305141"/>
          </a:xfrm>
        </p:spPr>
        <p:txBody>
          <a:bodyPr/>
          <a:lstStyle/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r>
              <a:rPr lang="fr-FR" sz="800" b="1" dirty="0"/>
              <a:t/>
            </a:r>
            <a:br>
              <a:rPr lang="fr-FR" sz="800" b="1" dirty="0"/>
            </a:br>
            <a:r>
              <a:rPr lang="fr-FR" sz="650" b="1" dirty="0" smtClean="0"/>
              <a:t>Préparation </a:t>
            </a:r>
            <a:r>
              <a:rPr lang="fr-FR" sz="650" b="1" dirty="0"/>
              <a:t>: </a:t>
            </a:r>
            <a:r>
              <a:rPr lang="fr-FR" sz="650" dirty="0"/>
              <a:t>Contrôle de gestion (Eriola </a:t>
            </a:r>
            <a:r>
              <a:rPr lang="fr-FR" sz="650" dirty="0" err="1"/>
              <a:t>Shkurtaj</a:t>
            </a:r>
            <a:r>
              <a:rPr lang="fr-FR" sz="650" dirty="0"/>
              <a:t> / Benoit </a:t>
            </a:r>
            <a:r>
              <a:rPr lang="fr-FR" sz="650" dirty="0" err="1"/>
              <a:t>Fournier-Montgieux</a:t>
            </a:r>
            <a:r>
              <a:rPr lang="fr-FR" sz="650" dirty="0"/>
              <a:t> / Emilie Pouget) : production des états, transmission au RSP puis à </a:t>
            </a:r>
            <a:r>
              <a:rPr lang="fr-FR" sz="650" dirty="0" smtClean="0"/>
              <a:t>CMA</a:t>
            </a:r>
            <a:br>
              <a:rPr lang="fr-FR" sz="650" dirty="0" smtClean="0"/>
            </a:br>
            <a:r>
              <a:rPr lang="fr-FR" sz="650" b="1" dirty="0" smtClean="0"/>
              <a:t>Validation </a:t>
            </a:r>
            <a:r>
              <a:rPr lang="fr-FR" sz="650" b="1" dirty="0"/>
              <a:t>: </a:t>
            </a:r>
            <a:r>
              <a:rPr lang="fr-FR" sz="650" dirty="0"/>
              <a:t>Responsable Services de Paiement (Guillaume PRIN</a:t>
            </a:r>
            <a:r>
              <a:rPr lang="fr-FR" sz="650" dirty="0" smtClean="0"/>
              <a:t>)</a:t>
            </a:r>
            <a:br>
              <a:rPr lang="fr-FR" sz="650" dirty="0" smtClean="0"/>
            </a:br>
            <a:r>
              <a:rPr lang="fr-FR" sz="650" b="1" dirty="0" smtClean="0"/>
              <a:t>Signature </a:t>
            </a:r>
            <a:r>
              <a:rPr lang="fr-FR" sz="650" b="1" dirty="0"/>
              <a:t>: </a:t>
            </a:r>
            <a:r>
              <a:rPr lang="fr-FR" sz="650" dirty="0"/>
              <a:t>CMA Service </a:t>
            </a:r>
            <a:r>
              <a:rPr lang="fr-FR" sz="650" dirty="0" err="1" smtClean="0"/>
              <a:t>Reportings</a:t>
            </a:r>
            <a:r>
              <a:rPr lang="fr-FR" sz="650" dirty="0" smtClean="0"/>
              <a:t> </a:t>
            </a:r>
            <a:r>
              <a:rPr lang="fr-FR" sz="650" dirty="0"/>
              <a:t>et normes </a:t>
            </a:r>
            <a:r>
              <a:rPr lang="fr-FR" sz="650" dirty="0" smtClean="0"/>
              <a:t>prudentiels</a:t>
            </a:r>
            <a:br>
              <a:rPr lang="fr-FR" sz="650" dirty="0" smtClean="0"/>
            </a:br>
            <a:r>
              <a:rPr lang="fr-FR" sz="650" b="1" dirty="0" smtClean="0"/>
              <a:t>Remise </a:t>
            </a:r>
            <a:r>
              <a:rPr lang="fr-FR" sz="650" b="1" dirty="0"/>
              <a:t>: </a:t>
            </a:r>
            <a:r>
              <a:rPr lang="fr-FR" sz="650" dirty="0"/>
              <a:t>CMA Service </a:t>
            </a:r>
            <a:r>
              <a:rPr lang="fr-FR" sz="650" dirty="0" err="1"/>
              <a:t>Reportings</a:t>
            </a:r>
            <a:r>
              <a:rPr lang="fr-FR" sz="650" dirty="0"/>
              <a:t> et normes prudentiels </a:t>
            </a:r>
            <a:r>
              <a:rPr lang="fr-FR" sz="650" dirty="0" smtClean="0"/>
              <a:t>: transmission </a:t>
            </a:r>
            <a:r>
              <a:rPr lang="fr-FR" sz="650" dirty="0"/>
              <a:t>à l'ACPR via </a:t>
            </a:r>
            <a:r>
              <a:rPr lang="fr-FR" sz="650" dirty="0" err="1"/>
              <a:t>Onegate</a:t>
            </a:r>
            <a:r>
              <a:rPr lang="fr-FR" sz="650" dirty="0"/>
              <a:t/>
            </a:r>
            <a:br>
              <a:rPr lang="fr-FR" sz="650" dirty="0"/>
            </a:br>
            <a:r>
              <a:rPr lang="fr-FR" sz="650" b="1" dirty="0" smtClean="0"/>
              <a:t>Destinataire </a:t>
            </a:r>
            <a:r>
              <a:rPr lang="fr-FR" sz="650" b="1" dirty="0"/>
              <a:t>: </a:t>
            </a:r>
            <a:r>
              <a:rPr lang="fr-FR" sz="650" dirty="0" smtClean="0"/>
              <a:t>ACPR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© MONEXT - Tous droits réservés - C2 restreint</a:t>
            </a:r>
            <a:endParaRPr lang="fr-FR" dirty="0" smtClean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4217597879"/>
              </p:ext>
            </p:extLst>
          </p:nvPr>
        </p:nvGraphicFramePr>
        <p:xfrm>
          <a:off x="2292351" y="636270"/>
          <a:ext cx="6540499" cy="39864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/>
                <a:gridCol w="736599"/>
                <a:gridCol w="984250"/>
                <a:gridCol w="2660650"/>
                <a:gridCol w="488950"/>
                <a:gridCol w="501650"/>
                <a:gridCol w="527050"/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AG + 10j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 plus tard le 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ResuPublSocial</a:t>
                      </a:r>
                      <a:endParaRPr lang="fr-FR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Résultats publiables</a:t>
                      </a:r>
                      <a:endParaRPr lang="fr-FR" sz="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Informations publiables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AG + 45j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 plus tard le 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et de l'annexe dédiée aux Services</a:t>
                      </a:r>
                      <a:r>
                        <a:rPr lang="fr-FR" sz="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paiement</a:t>
                      </a:r>
                      <a:r>
                        <a:rPr lang="fr-FR" sz="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 comptes individuels</a:t>
                      </a:r>
                      <a:endParaRPr lang="fr-FR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Publier dans un JAL l'annexe dédiée aux services de paiement des comptes individuels  annuels  + Publier au BALO un avis comportant la référence à cette publication ou un renvoi vers un archivage consultable sur le site Internet </a:t>
                      </a:r>
                      <a:r>
                        <a:rPr lang="fr-FR" sz="6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l'EP</a:t>
                      </a:r>
                      <a:endParaRPr lang="fr-FR" sz="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des comptes annuels au BALO (ou autre journal administratif)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303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CRAGORGA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Organigramme général de </a:t>
                      </a:r>
                      <a:r>
                        <a:rPr lang="fr-FR" sz="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l'établissement</a:t>
                      </a:r>
                      <a:endParaRPr lang="fr-FR" sz="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2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CRAGPVRESOLUT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Procès-verbal d'assemblée générale incluant les résolutions adoptées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CRAGRPPTCA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du CA ou du directoire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378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CRAGRPPTGENCACSOLO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des commissaires aux comptes sur les comptes individuels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</a:tr>
              <a:tr h="41578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RMFEC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Relevé mensuel des frais d'encaissement carte)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M6 2021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 smtClean="0"/>
                        <a:t>Chaque</a:t>
                      </a:r>
                      <a:r>
                        <a:rPr lang="fr-FR" sz="600" b="1" baseline="0" dirty="0" smtClean="0"/>
                        <a:t> mois</a:t>
                      </a:r>
                      <a:endParaRPr lang="fr-FR" sz="600" b="1" dirty="0" smtClean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 smtClean="0"/>
                        <a:t>Dépôt FICOBA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smtClean="0"/>
                        <a:t>Fichier national des comptes bancaires et assimilés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-</a:t>
                      </a:r>
                      <a:endParaRPr lang="fr-FR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/>
                        <a:t>M6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Mensuelle</a:t>
                      </a:r>
                      <a:endParaRPr lang="fr-FR" sz="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 smtClean="0">
                <a:solidFill>
                  <a:srgbClr val="FFC83A"/>
                </a:solidFill>
              </a:rPr>
              <a:t>Juin</a:t>
            </a:r>
            <a:endParaRPr lang="fr-FR" sz="1800" dirty="0">
              <a:solidFill>
                <a:srgbClr val="FFC83A"/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1280" y="2637026"/>
            <a:ext cx="2064230" cy="11968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650" b="1" dirty="0" smtClean="0"/>
              <a:t>Préparation </a:t>
            </a:r>
            <a:r>
              <a:rPr lang="fr-FR" sz="650" b="1" dirty="0"/>
              <a:t>:</a:t>
            </a:r>
            <a:r>
              <a:rPr lang="fr-FR" sz="650" dirty="0"/>
              <a:t> Middle office bancaire (Baptiste </a:t>
            </a:r>
            <a:r>
              <a:rPr lang="fr-FR" sz="650" dirty="0" err="1"/>
              <a:t>Baudelet</a:t>
            </a:r>
            <a:r>
              <a:rPr lang="fr-FR" sz="650" dirty="0"/>
              <a:t>) : demande à MREP </a:t>
            </a:r>
            <a:r>
              <a:rPr lang="fr-FR" sz="650" dirty="0" smtClean="0"/>
              <a:t>/ </a:t>
            </a:r>
            <a:r>
              <a:rPr lang="fr-FR" sz="650" dirty="0"/>
              <a:t>MREP : génération des </a:t>
            </a:r>
            <a:r>
              <a:rPr lang="fr-FR" sz="650" dirty="0" smtClean="0"/>
              <a:t>rapports</a:t>
            </a:r>
          </a:p>
          <a:p>
            <a:r>
              <a:rPr lang="fr-FR" sz="650" b="1" dirty="0" smtClean="0"/>
              <a:t>Remise </a:t>
            </a:r>
            <a:r>
              <a:rPr lang="fr-FR" sz="650" b="1" dirty="0"/>
              <a:t>: </a:t>
            </a:r>
            <a:r>
              <a:rPr lang="fr-FR" sz="650" dirty="0"/>
              <a:t>Middle office bancaire (Baptiste </a:t>
            </a:r>
            <a:r>
              <a:rPr lang="fr-FR" sz="650" dirty="0" err="1"/>
              <a:t>Baudelet</a:t>
            </a:r>
            <a:r>
              <a:rPr lang="fr-FR" sz="650" dirty="0"/>
              <a:t>) : transmission au Client (automatisation prévue via micro-service</a:t>
            </a:r>
            <a:r>
              <a:rPr lang="fr-FR" sz="650" dirty="0" smtClean="0"/>
              <a:t>)</a:t>
            </a:r>
          </a:p>
          <a:p>
            <a:r>
              <a:rPr lang="fr-FR" sz="650" b="1" dirty="0" smtClean="0"/>
              <a:t>Destinataires</a:t>
            </a:r>
            <a:r>
              <a:rPr lang="fr-FR" sz="650" dirty="0"/>
              <a:t> : Tous les clients de l'Etablissement de </a:t>
            </a:r>
            <a:r>
              <a:rPr lang="fr-FR" sz="650" dirty="0" smtClean="0"/>
              <a:t>Paiement</a:t>
            </a:r>
          </a:p>
          <a:p>
            <a:r>
              <a:rPr lang="fr-FR" sz="650" b="1" dirty="0" smtClean="0"/>
              <a:t>Commentaires</a:t>
            </a:r>
            <a:r>
              <a:rPr lang="fr-FR" sz="650" dirty="0"/>
              <a:t> : Support papier ou autre support </a:t>
            </a:r>
            <a:r>
              <a:rPr lang="fr-FR" sz="650" dirty="0" smtClean="0"/>
              <a:t>durable</a:t>
            </a:r>
            <a:endParaRPr lang="fr-FR" sz="650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3843227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650" b="1" dirty="0" smtClean="0"/>
              <a:t>Préparation :</a:t>
            </a:r>
            <a:r>
              <a:rPr lang="fr-FR" sz="650" dirty="0" smtClean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50" b="1" dirty="0" smtClean="0"/>
              <a:t>Remise </a:t>
            </a:r>
            <a:r>
              <a:rPr lang="fr-FR" sz="650" b="1" dirty="0"/>
              <a:t>: </a:t>
            </a:r>
            <a:r>
              <a:rPr lang="fr-FR" sz="650" dirty="0"/>
              <a:t>CMA, DPB</a:t>
            </a:r>
            <a:endParaRPr lang="fr-FR" sz="650" b="1" u="sng" dirty="0"/>
          </a:p>
          <a:p>
            <a:r>
              <a:rPr lang="fr-FR" sz="650" b="1" dirty="0" smtClean="0"/>
              <a:t>Destinataire</a:t>
            </a:r>
            <a:r>
              <a:rPr lang="fr-FR" sz="650" dirty="0"/>
              <a:t> : </a:t>
            </a:r>
            <a:r>
              <a:rPr lang="fr-FR" sz="650" dirty="0" smtClean="0"/>
              <a:t>DGFIP</a:t>
            </a:r>
            <a:endParaRPr lang="fr-FR" sz="650" dirty="0"/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1468421"/>
            <a:ext cx="2063174" cy="1067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50" b="1" dirty="0" smtClean="0"/>
              <a:t>Préparation </a:t>
            </a:r>
            <a:r>
              <a:rPr lang="fr-FR" sz="650" b="1" dirty="0"/>
              <a:t>: </a:t>
            </a:r>
            <a:r>
              <a:rPr lang="fr-FR" sz="650" dirty="0"/>
              <a:t>Assistante de Direction (Ariane </a:t>
            </a:r>
            <a:r>
              <a:rPr lang="fr-FR" sz="650" dirty="0" err="1"/>
              <a:t>Souché</a:t>
            </a:r>
            <a:r>
              <a:rPr lang="fr-FR" sz="650" dirty="0"/>
              <a:t>) : transmission </a:t>
            </a:r>
            <a:r>
              <a:rPr lang="fr-FR" sz="650" dirty="0" smtClean="0"/>
              <a:t>CR d’AG au RCI / publication </a:t>
            </a:r>
            <a:r>
              <a:rPr lang="fr-FR" sz="650" dirty="0"/>
              <a:t>au JAL </a:t>
            </a:r>
            <a:r>
              <a:rPr lang="fr-FR" sz="650" dirty="0" smtClean="0"/>
              <a:t>de l'annexe </a:t>
            </a:r>
            <a:r>
              <a:rPr lang="fr-FR" sz="650" dirty="0"/>
              <a:t>dédiée aux </a:t>
            </a:r>
            <a:r>
              <a:rPr lang="fr-FR" sz="650" dirty="0" smtClean="0"/>
              <a:t>SP</a:t>
            </a:r>
            <a:r>
              <a:rPr lang="fr-FR" sz="650" dirty="0"/>
              <a:t/>
            </a:r>
            <a:br>
              <a:rPr lang="fr-FR" sz="650" dirty="0"/>
            </a:br>
            <a:r>
              <a:rPr lang="fr-FR" sz="650" b="1" dirty="0"/>
              <a:t>Validation : </a:t>
            </a:r>
            <a:r>
              <a:rPr lang="fr-FR" sz="650" dirty="0"/>
              <a:t>Conseil de </a:t>
            </a:r>
            <a:r>
              <a:rPr lang="fr-FR" sz="650" dirty="0" smtClean="0"/>
              <a:t>Surveillance</a:t>
            </a:r>
            <a:r>
              <a:rPr lang="fr-FR" sz="650" dirty="0"/>
              <a:t/>
            </a:r>
            <a:br>
              <a:rPr lang="fr-FR" sz="650" dirty="0"/>
            </a:br>
            <a:r>
              <a:rPr lang="fr-FR" sz="650" b="1" dirty="0"/>
              <a:t>Remise : </a:t>
            </a:r>
            <a:r>
              <a:rPr lang="fr-FR" sz="650" dirty="0"/>
              <a:t>Responsable du Contrôle Interne (Christophe Letourneur) : transmission </a:t>
            </a:r>
            <a:r>
              <a:rPr lang="fr-FR" sz="650" dirty="0" smtClean="0"/>
              <a:t>via </a:t>
            </a:r>
            <a:r>
              <a:rPr lang="fr-FR" sz="650" dirty="0" err="1"/>
              <a:t>Onegate</a:t>
            </a:r>
            <a:r>
              <a:rPr lang="fr-FR" sz="650" dirty="0"/>
              <a:t/>
            </a:r>
            <a:br>
              <a:rPr lang="fr-FR" sz="650" dirty="0"/>
            </a:br>
            <a:r>
              <a:rPr lang="fr-FR" sz="650" b="1" dirty="0"/>
              <a:t>Destinataire :</a:t>
            </a:r>
            <a:r>
              <a:rPr lang="fr-FR" sz="65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Contacts</a:t>
            </a:r>
            <a:endParaRPr lang="fr-FR" sz="20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Juriste EP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=""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=""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=""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202470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Responsable Projet EP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=""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=""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=""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978</Words>
  <Application>Microsoft Office PowerPoint</Application>
  <PresentationFormat>Affichage à l'écran (16:9)</PresentationFormat>
  <Paragraphs>272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Etablissement de Paiement Roadmap Reporting 2ème Trimestre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62</cp:revision>
  <dcterms:created xsi:type="dcterms:W3CDTF">2020-07-13T12:44:35Z</dcterms:created>
  <dcterms:modified xsi:type="dcterms:W3CDTF">2021-05-06T13:01:33Z</dcterms:modified>
</cp:coreProperties>
</file>