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3" r:id="rId2"/>
    <p:sldId id="341" r:id="rId3"/>
    <p:sldId id="331" r:id="rId4"/>
    <p:sldId id="344" r:id="rId5"/>
    <p:sldId id="343" r:id="rId6"/>
    <p:sldId id="318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D3C515-FFC6-F843-9AE2-970F2DB4EE28}" v="209" dt="2020-11-27T15:20:06.405"/>
    <p1510:client id="{933C62E5-85BE-3139-0ACB-56C9C1723254}" v="3" dt="2020-11-27T10:38:05.796"/>
    <p1510:client id="{ED1D8469-D458-42BE-99B6-D3CA2738F94A}" v="3" dt="2020-11-27T12:10:49.680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1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04/05/2022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04/05/2022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2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08/03/2021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196258"/>
            <a:ext cx="1872208" cy="152459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800" b="1" dirty="0"/>
            </a:br>
            <a:r>
              <a:rPr lang="fr-FR" sz="700" b="1" dirty="0"/>
              <a:t>Préparation : </a:t>
            </a:r>
            <a:r>
              <a:rPr lang="fr-FR" sz="700" dirty="0"/>
              <a:t>Contrôle de gestion (Eriola </a:t>
            </a:r>
            <a:r>
              <a:rPr lang="fr-FR" sz="700" dirty="0" err="1"/>
              <a:t>Shkurtaj</a:t>
            </a:r>
            <a:r>
              <a:rPr lang="fr-FR" sz="700" dirty="0"/>
              <a:t> / Benoit </a:t>
            </a:r>
            <a:r>
              <a:rPr lang="fr-FR" sz="700" dirty="0" err="1"/>
              <a:t>Fournier-Montgieux</a:t>
            </a:r>
            <a:r>
              <a:rPr lang="fr-FR" sz="700" dirty="0"/>
              <a:t> / Emilie Pouget) : production des états, transmission au RSP puis à CMA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Responsable Services de Paiement (Guillaume PRIN)</a:t>
            </a:r>
            <a:br>
              <a:rPr lang="fr-FR" sz="700" dirty="0"/>
            </a:br>
            <a:r>
              <a:rPr lang="fr-FR" sz="700" b="1" dirty="0"/>
              <a:t>Signature : 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 : </a:t>
            </a:r>
            <a:r>
              <a:rPr lang="fr-FR" sz="7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959372492"/>
              </p:ext>
            </p:extLst>
          </p:nvPr>
        </p:nvGraphicFramePr>
        <p:xfrm>
          <a:off x="2292351" y="636270"/>
          <a:ext cx="6540499" cy="37134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CantonEpSocial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SURFI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CImpayes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Créances impayées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ResuInfi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Résultats des opérations sur instruments financiers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SituationFrance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TitTransFrance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VolumeEpFrance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78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M4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M4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Avril (1/2) 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1892300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3418110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1834166"/>
            <a:ext cx="2065286" cy="1178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700" b="1" dirty="0"/>
            </a:br>
            <a:r>
              <a:rPr lang="fr-FR" sz="700" b="1" dirty="0"/>
              <a:t>Préparation : </a:t>
            </a:r>
            <a:r>
              <a:rPr lang="fr-FR" sz="700" dirty="0"/>
              <a:t>Assistante de Direction (Ariane </a:t>
            </a:r>
            <a:r>
              <a:rPr lang="fr-FR" sz="700" dirty="0" err="1"/>
              <a:t>Souché</a:t>
            </a:r>
            <a:r>
              <a:rPr lang="fr-FR" sz="700" dirty="0"/>
              <a:t>) : transmission PV + tous les documents examinés au RCI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Conseil de Surveillance (préalable)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Responsable du Contrôle Interne (Christophe Letourneur)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 :</a:t>
            </a:r>
            <a:r>
              <a:rPr lang="fr-FR" sz="700" dirty="0"/>
              <a:t> ACPR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227065" y="291508"/>
            <a:ext cx="2065286" cy="14709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RCI (Rapport relatif au contrôle interne) :</a:t>
            </a:r>
            <a:br>
              <a:rPr lang="fr-FR" sz="700" b="1" dirty="0"/>
            </a:br>
            <a:r>
              <a:rPr lang="fr-FR" sz="700" b="1" dirty="0"/>
              <a:t>Préparation : </a:t>
            </a:r>
            <a:r>
              <a:rPr lang="fr-FR" sz="700" dirty="0"/>
              <a:t>Responsable du Contrôle Interne (Christophe Letourneur) : préparation et transmission au CS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Conseil de Surveillance</a:t>
            </a:r>
          </a:p>
          <a:p>
            <a:r>
              <a:rPr lang="fr-FR" sz="700" b="1" dirty="0"/>
              <a:t>Signataire</a:t>
            </a:r>
            <a:r>
              <a:rPr lang="fr-FR" sz="700" dirty="0"/>
              <a:t> </a:t>
            </a:r>
            <a:r>
              <a:rPr lang="fr-FR" sz="700" b="1" dirty="0"/>
              <a:t>:</a:t>
            </a:r>
            <a:r>
              <a:rPr lang="fr-FR" sz="700" dirty="0"/>
              <a:t> Dirigeant effectif (Guillaume PRIN / Frédéric DIVERREZ)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Responsable du Contrôle Interne (Christophe Letourneur) : transmission à l'ACPR via </a:t>
            </a:r>
            <a:r>
              <a:rPr lang="fr-FR" sz="700" dirty="0" err="1"/>
              <a:t>Onegate</a:t>
            </a:r>
            <a:r>
              <a:rPr lang="fr-FR" sz="700" dirty="0"/>
              <a:t> et à CMA</a:t>
            </a:r>
            <a:br>
              <a:rPr lang="fr-FR" sz="700" dirty="0"/>
            </a:br>
            <a:r>
              <a:rPr lang="fr-FR" sz="700" b="1" dirty="0"/>
              <a:t>Destinataire :</a:t>
            </a:r>
            <a:r>
              <a:rPr lang="fr-FR" sz="700" dirty="0"/>
              <a:t> ACPR et CMA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92336" y="3215657"/>
            <a:ext cx="20652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u="sng" dirty="0">
                <a:solidFill>
                  <a:srgbClr val="FFC83A"/>
                </a:solidFill>
                <a:latin typeface="NeueHaasGroteskText Std" pitchFamily="34" charset="0"/>
              </a:rPr>
              <a:t>OSCAMPS Collecte Fraude :</a:t>
            </a:r>
          </a:p>
          <a:p>
            <a:r>
              <a:rPr lang="fr-FR" sz="7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Préparation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Middle office bancaire (Baptiste </a:t>
            </a:r>
            <a:r>
              <a:rPr lang="fr-FR" sz="7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Baudelet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 et 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Juriste EP (Pascal Cournand)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préparation et renseignement des données </a:t>
            </a:r>
          </a:p>
          <a:p>
            <a:r>
              <a:rPr lang="fr-FR" sz="7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Validation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 Responsable projet EP (Sébastien </a:t>
            </a:r>
            <a:r>
              <a:rPr lang="fr-FR" sz="700" dirty="0" err="1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Cohidon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)</a:t>
            </a:r>
          </a:p>
          <a:p>
            <a:r>
              <a:rPr lang="fr-FR" sz="7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Remise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 : 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 Juriste EP (Pascal Cournand) et Responsable projet EP (Sébastien </a:t>
            </a:r>
            <a:r>
              <a:rPr lang="fr-FR" sz="700" dirty="0" err="1">
                <a:solidFill>
                  <a:srgbClr val="38444B"/>
                </a:solidFill>
                <a:latin typeface="NeueHaasGroteskText Std" pitchFamily="34" charset="0"/>
              </a:rPr>
              <a:t>Cohidon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</a:rPr>
              <a:t>)</a:t>
            </a:r>
          </a:p>
          <a:p>
            <a:r>
              <a:rPr lang="fr-FR" sz="700" b="1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Destinataires</a:t>
            </a:r>
            <a:r>
              <a:rPr lang="fr-FR" sz="700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 Banque de France </a:t>
            </a:r>
          </a:p>
          <a:p>
            <a:r>
              <a:rPr lang="fr-FR" sz="700" b="1" u="sng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Commentaire</a:t>
            </a:r>
            <a:r>
              <a:rPr lang="fr-FR" sz="700" u="sng" dirty="0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rPr>
              <a:t> : Ancien process applicable jusqu’à avril 2021</a:t>
            </a: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Avril (2/2) </a:t>
            </a:r>
          </a:p>
        </p:txBody>
      </p:sp>
      <p:graphicFrame>
        <p:nvGraphicFramePr>
          <p:cNvPr id="23" name="Espace réservé pour une image 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505431"/>
              </p:ext>
            </p:extLst>
          </p:nvPr>
        </p:nvGraphicFramePr>
        <p:xfrm>
          <a:off x="2292351" y="636270"/>
          <a:ext cx="6540499" cy="236807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30/04/2021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RCIRAPPORT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RCI pour les Rapports de Contrôle interne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30/04/2021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RCIRPTLCBFT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RCI Rapport lutte contre le blanchiment et le financement du terrorisme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Avril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PVOSDOCS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T1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Avril</a:t>
                      </a:r>
                      <a:endParaRPr lang="fr-FR" sz="600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PVOSEXTRPV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PVO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T1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Trimestrielle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090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30/04/2021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FRAUDE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Recensement de la fraude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16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6" y="196258"/>
            <a:ext cx="1872208" cy="1524592"/>
          </a:xfrm>
        </p:spPr>
        <p:txBody>
          <a:bodyPr/>
          <a:lstStyle/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800" b="1" dirty="0"/>
            </a:br>
            <a:r>
              <a:rPr lang="fr-FR" sz="700" b="1" dirty="0"/>
              <a:t>Préparation : </a:t>
            </a:r>
            <a:r>
              <a:rPr lang="fr-FR" sz="700" dirty="0"/>
              <a:t>Contrôle de gestion (Eriola </a:t>
            </a:r>
            <a:r>
              <a:rPr lang="fr-FR" sz="700" dirty="0" err="1"/>
              <a:t>Shkurtaj</a:t>
            </a:r>
            <a:r>
              <a:rPr lang="fr-FR" sz="700" dirty="0"/>
              <a:t> / Benoit </a:t>
            </a:r>
            <a:r>
              <a:rPr lang="fr-FR" sz="700" dirty="0" err="1"/>
              <a:t>Fournier-Montgieux</a:t>
            </a:r>
            <a:r>
              <a:rPr lang="fr-FR" sz="700" dirty="0"/>
              <a:t> / Emilie Pouget) : production des états, transmission au RSP puis à CMA</a:t>
            </a:r>
            <a:br>
              <a:rPr lang="fr-FR" sz="700" dirty="0"/>
            </a:br>
            <a:r>
              <a:rPr lang="fr-FR" sz="700" b="1" dirty="0"/>
              <a:t>Validation : </a:t>
            </a:r>
            <a:r>
              <a:rPr lang="fr-FR" sz="700" dirty="0"/>
              <a:t>Responsable Services de Paiement (Guillaume PRIN)</a:t>
            </a:r>
            <a:br>
              <a:rPr lang="fr-FR" sz="700" dirty="0"/>
            </a:br>
            <a:r>
              <a:rPr lang="fr-FR" sz="700" b="1" dirty="0"/>
              <a:t>Signature : 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</a:t>
            </a:r>
            <a:br>
              <a:rPr lang="fr-FR" sz="700" dirty="0"/>
            </a:br>
            <a:r>
              <a:rPr lang="fr-FR" sz="700" b="1" dirty="0"/>
              <a:t>Remise : </a:t>
            </a:r>
            <a:r>
              <a:rPr lang="fr-FR" sz="700" dirty="0"/>
              <a:t>CMA Service </a:t>
            </a:r>
            <a:r>
              <a:rPr lang="fr-FR" sz="700" dirty="0" err="1"/>
              <a:t>Reportings</a:t>
            </a:r>
            <a:r>
              <a:rPr lang="fr-FR" sz="700" dirty="0"/>
              <a:t> et normes prudentiels : transmission à l'ACPR via </a:t>
            </a:r>
            <a:r>
              <a:rPr lang="fr-FR" sz="700" dirty="0" err="1"/>
              <a:t>Onegate</a:t>
            </a:r>
            <a:br>
              <a:rPr lang="fr-FR" sz="700" dirty="0"/>
            </a:br>
            <a:r>
              <a:rPr lang="fr-FR" sz="700" b="1" dirty="0"/>
              <a:t>Destinataire : </a:t>
            </a:r>
            <a:r>
              <a:rPr lang="fr-FR" sz="7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Mai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1892300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4448" y="3418110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3" name="Espace réservé pour une image 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07855"/>
              </p:ext>
            </p:extLst>
          </p:nvPr>
        </p:nvGraphicFramePr>
        <p:xfrm>
          <a:off x="2292351" y="636270"/>
          <a:ext cx="6540499" cy="164792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31/05/2021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ResuRepa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M5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M5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80" y="106130"/>
            <a:ext cx="2064230" cy="1305141"/>
          </a:xfrm>
        </p:spPr>
        <p:txBody>
          <a:bodyPr/>
          <a:lstStyle/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800" b="1" dirty="0"/>
            </a:br>
            <a:r>
              <a:rPr lang="fr-FR" sz="650" b="1" dirty="0"/>
              <a:t>Préparation : </a:t>
            </a:r>
            <a:r>
              <a:rPr lang="fr-FR" sz="650" dirty="0"/>
              <a:t>Contrôle de gestion (Eriola </a:t>
            </a:r>
            <a:r>
              <a:rPr lang="fr-FR" sz="650" dirty="0" err="1"/>
              <a:t>Shkurtaj</a:t>
            </a:r>
            <a:r>
              <a:rPr lang="fr-FR" sz="650" dirty="0"/>
              <a:t> / Benoit </a:t>
            </a:r>
            <a:r>
              <a:rPr lang="fr-FR" sz="650" dirty="0" err="1"/>
              <a:t>Fournier-Montgieux</a:t>
            </a:r>
            <a:r>
              <a:rPr lang="fr-FR" sz="650" dirty="0"/>
              <a:t> / Emilie Pouget) : production des états, transmission au RSP puis à CMA</a:t>
            </a:r>
            <a:br>
              <a:rPr lang="fr-FR" sz="650" dirty="0"/>
            </a:br>
            <a:r>
              <a:rPr lang="fr-FR" sz="650" b="1" dirty="0"/>
              <a:t>Validation : </a:t>
            </a:r>
            <a:r>
              <a:rPr lang="fr-FR" sz="650" dirty="0"/>
              <a:t>Responsable Services de Paiement (Guillaume PRIN)</a:t>
            </a:r>
            <a:br>
              <a:rPr lang="fr-FR" sz="650" dirty="0"/>
            </a:br>
            <a:r>
              <a:rPr lang="fr-FR" sz="650" b="1" dirty="0"/>
              <a:t>Signature : </a:t>
            </a:r>
            <a:r>
              <a:rPr lang="fr-FR" sz="650" dirty="0"/>
              <a:t>CMA Service </a:t>
            </a:r>
            <a:r>
              <a:rPr lang="fr-FR" sz="650" dirty="0" err="1"/>
              <a:t>Reportings</a:t>
            </a:r>
            <a:r>
              <a:rPr lang="fr-FR" sz="650" dirty="0"/>
              <a:t> et normes prudentiels</a:t>
            </a:r>
            <a:br>
              <a:rPr lang="fr-FR" sz="650" dirty="0"/>
            </a:br>
            <a:r>
              <a:rPr lang="fr-FR" sz="650" b="1" dirty="0"/>
              <a:t>Remise : </a:t>
            </a:r>
            <a:r>
              <a:rPr lang="fr-FR" sz="650" dirty="0"/>
              <a:t>CMA Service </a:t>
            </a:r>
            <a:r>
              <a:rPr lang="fr-FR" sz="650" dirty="0" err="1"/>
              <a:t>Reportings</a:t>
            </a:r>
            <a:r>
              <a:rPr lang="fr-FR" sz="650" dirty="0"/>
              <a:t> et normes prudentiels : transmission à l'ACPR via </a:t>
            </a:r>
            <a:r>
              <a:rPr lang="fr-FR" sz="650" dirty="0" err="1"/>
              <a:t>Onegate</a:t>
            </a:r>
            <a:br>
              <a:rPr lang="fr-FR" sz="650" dirty="0"/>
            </a:br>
            <a:r>
              <a:rPr lang="fr-FR" sz="650" b="1" dirty="0"/>
              <a:t>Destinataire : </a:t>
            </a:r>
            <a:r>
              <a:rPr lang="fr-FR" sz="650" dirty="0"/>
              <a:t>ACPR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4217597879"/>
              </p:ext>
            </p:extLst>
          </p:nvPr>
        </p:nvGraphicFramePr>
        <p:xfrm>
          <a:off x="2292351" y="636270"/>
          <a:ext cx="6540499" cy="39864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AG + 10j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 plus tard le 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SURFI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ResuPublSocial</a:t>
                      </a:r>
                      <a:endParaRPr lang="fr-FR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Résultats publiables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Informations publiables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AG + 45j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 plus tard le 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et de l'annexe dédiée aux Services</a:t>
                      </a:r>
                      <a:r>
                        <a:rPr lang="fr-FR" sz="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paiement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 comptes individuels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Publier dans un JAL l'annexe dédiée aux services de paiement des comptes individuels  annuels  + Publier au BALO un avis comportant la référence à cette publication ou un renvoi vers un archivage consultable sur le site Internet </a:t>
                      </a:r>
                      <a:r>
                        <a:rPr lang="fr-FR" sz="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l'EP</a:t>
                      </a:r>
                      <a:endParaRPr lang="fr-FR" sz="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CRAGBALOANNU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Publication des comptes annuels au BALO (ou autre journal administratif)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CRAGORGA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Organigramme général de l'établissement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CRAGPVRESOLUT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Procès-verbal d'assemblée générale incluant les résolutions adoptées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CRAGRPPTCA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du CA ou du directoire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10/06/2021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CRAGRPPTGENCACSOLO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des commissaires aux comptes sur les comptes individuels</a:t>
                      </a:r>
                    </a:p>
                  </a:txBody>
                  <a:tcPr marL="3261" marR="3261" marT="326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fr-FR" sz="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2020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788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M6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M6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Juin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1280" y="2637026"/>
            <a:ext cx="2064230" cy="11968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650" b="1" dirty="0"/>
              <a:t>Préparation :</a:t>
            </a:r>
            <a:r>
              <a:rPr lang="fr-FR" sz="650" dirty="0"/>
              <a:t> Middle office bancaire (Baptiste </a:t>
            </a:r>
            <a:r>
              <a:rPr lang="fr-FR" sz="650" dirty="0" err="1"/>
              <a:t>Baudelet</a:t>
            </a:r>
            <a:r>
              <a:rPr lang="fr-FR" sz="650" dirty="0"/>
              <a:t>) : demande à MREP / MREP : génération des rapports</a:t>
            </a:r>
          </a:p>
          <a:p>
            <a:r>
              <a:rPr lang="fr-FR" sz="650" b="1" dirty="0"/>
              <a:t>Remise : </a:t>
            </a:r>
            <a:r>
              <a:rPr lang="fr-FR" sz="650" dirty="0"/>
              <a:t>Middle office bancaire (Baptiste </a:t>
            </a:r>
            <a:r>
              <a:rPr lang="fr-FR" sz="650" dirty="0" err="1"/>
              <a:t>Baudelet</a:t>
            </a:r>
            <a:r>
              <a:rPr lang="fr-FR" sz="650" dirty="0"/>
              <a:t>) : transmission au Client (automatisation prévue via micro-service)</a:t>
            </a:r>
          </a:p>
          <a:p>
            <a:r>
              <a:rPr lang="fr-FR" sz="650" b="1" dirty="0"/>
              <a:t>Destinataires</a:t>
            </a:r>
            <a:r>
              <a:rPr lang="fr-FR" sz="650" dirty="0"/>
              <a:t> : Tous les clients de l'Etablissement de Paiement</a:t>
            </a:r>
          </a:p>
          <a:p>
            <a:r>
              <a:rPr lang="fr-FR" sz="650" b="1" dirty="0"/>
              <a:t>Commentaires</a:t>
            </a:r>
            <a:r>
              <a:rPr lang="fr-FR" sz="650" dirty="0"/>
              <a:t> : Support papier ou autre support durable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3843227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650" b="1" dirty="0"/>
              <a:t>Préparation :</a:t>
            </a:r>
            <a:r>
              <a:rPr lang="fr-FR" sz="65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50" b="1" dirty="0"/>
              <a:t>Remise : </a:t>
            </a:r>
            <a:r>
              <a:rPr lang="fr-FR" sz="650" dirty="0"/>
              <a:t>CMA, DPB</a:t>
            </a:r>
            <a:endParaRPr lang="fr-FR" sz="650" b="1" u="sng" dirty="0"/>
          </a:p>
          <a:p>
            <a:r>
              <a:rPr lang="fr-FR" sz="650" b="1" dirty="0"/>
              <a:t>Destinataire</a:t>
            </a:r>
            <a:r>
              <a:rPr lang="fr-FR" sz="650" dirty="0"/>
              <a:t> : DGFIP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192336" y="1468421"/>
            <a:ext cx="2063174" cy="1067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8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50" b="1" dirty="0"/>
              <a:t>Préparation : </a:t>
            </a:r>
            <a:r>
              <a:rPr lang="fr-FR" sz="650" dirty="0"/>
              <a:t>Assistante de Direction (Ariane </a:t>
            </a:r>
            <a:r>
              <a:rPr lang="fr-FR" sz="650" dirty="0" err="1"/>
              <a:t>Souché</a:t>
            </a:r>
            <a:r>
              <a:rPr lang="fr-FR" sz="650" dirty="0"/>
              <a:t>) : transmission CR d’AG au RCI / publication au JAL de l'annexe dédiée aux SP</a:t>
            </a:r>
            <a:br>
              <a:rPr lang="fr-FR" sz="650" dirty="0"/>
            </a:br>
            <a:r>
              <a:rPr lang="fr-FR" sz="650" b="1" dirty="0"/>
              <a:t>Validation : </a:t>
            </a:r>
            <a:r>
              <a:rPr lang="fr-FR" sz="650" dirty="0"/>
              <a:t>Conseil de Surveillance</a:t>
            </a:r>
            <a:br>
              <a:rPr lang="fr-FR" sz="650" dirty="0"/>
            </a:br>
            <a:r>
              <a:rPr lang="fr-FR" sz="650" b="1" dirty="0"/>
              <a:t>Remise : </a:t>
            </a:r>
            <a:r>
              <a:rPr lang="fr-FR" sz="650" dirty="0"/>
              <a:t>Responsable du Contrôle Interne (Christophe Letourneur) : transmission via </a:t>
            </a:r>
            <a:r>
              <a:rPr lang="fr-FR" sz="650" dirty="0" err="1"/>
              <a:t>Onegate</a:t>
            </a:r>
            <a:br>
              <a:rPr lang="fr-FR" sz="650" dirty="0"/>
            </a:br>
            <a:r>
              <a:rPr lang="fr-FR" sz="650" b="1" dirty="0"/>
              <a:t>Destinataire :</a:t>
            </a:r>
            <a:r>
              <a:rPr lang="fr-FR" sz="65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Juriste EP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202470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Projet EP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1479</Words>
  <Application>Microsoft Office PowerPoint</Application>
  <PresentationFormat>Affichage à l'écran (16:9)</PresentationFormat>
  <Paragraphs>272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2ème Trimestre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62</cp:revision>
  <dcterms:created xsi:type="dcterms:W3CDTF">2020-07-13T12:44:35Z</dcterms:created>
  <dcterms:modified xsi:type="dcterms:W3CDTF">2022-05-04T14:51:41Z</dcterms:modified>
</cp:coreProperties>
</file>