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341" r:id="rId3"/>
    <p:sldId id="344" r:id="rId4"/>
    <p:sldId id="343" r:id="rId5"/>
    <p:sldId id="318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3A"/>
    <a:srgbClr val="404F54"/>
    <a:srgbClr val="EEEEEE"/>
    <a:srgbClr val="C8C8C8"/>
    <a:srgbClr val="F2F3F3"/>
    <a:srgbClr val="38444B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D3C515-FFC6-F843-9AE2-970F2DB4EE28}" v="209" dt="2020-11-27T15:20:06.405"/>
    <p1510:client id="{933C62E5-85BE-3139-0ACB-56C9C1723254}" v="3" dt="2020-11-27T10:38:05.796"/>
    <p1510:client id="{ED1D8469-D458-42BE-99B6-D3CA2738F94A}" v="3" dt="2020-11-27T12:10:49.680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8" autoAdjust="0"/>
    <p:restoredTop sz="94622" autoAdjust="0"/>
  </p:normalViewPr>
  <p:slideViewPr>
    <p:cSldViewPr snapToGrid="0" snapToObjects="1">
      <p:cViewPr varScale="1">
        <p:scale>
          <a:sx n="133" d="100"/>
          <a:sy n="133" d="100"/>
        </p:scale>
        <p:origin x="138" y="2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19/07/2023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19/07/2023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2</a:t>
            </a:r>
            <a:r>
              <a:rPr lang="fr-FR" sz="1800" baseline="30000" dirty="0"/>
              <a:t>ème</a:t>
            </a:r>
            <a:r>
              <a:rPr lang="fr-FR" sz="1800" dirty="0"/>
              <a:t> Trimestre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13/04/2023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2229289074"/>
              </p:ext>
            </p:extLst>
          </p:nvPr>
        </p:nvGraphicFramePr>
        <p:xfrm>
          <a:off x="2292351" y="457836"/>
          <a:ext cx="6540499" cy="395848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25/04/2023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SITUATION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RB0201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Trimestrielle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3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RUBAB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TIT_TRANS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RB0301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CANTONEP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RB3101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4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25/04/2023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RUBAE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VOLUME_EP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 - France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RB3301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T1 2023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Trimestrielle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30/04/2023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RCIRAPPORT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RCI pour les Rapports de Contrôle interne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4526831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30/04/2023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RCIRPTLCBFT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fr-FR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RCI Rapport lutte contre le blanchiment et le financement du terrorisme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RCI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A 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Annuelle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467706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30/04/2023</a:t>
                      </a:r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OSCAMPS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>
                          <a:solidFill>
                            <a:schemeClr val="tx1"/>
                          </a:solidFill>
                        </a:rPr>
                        <a:t>OSCAMPS - </a:t>
                      </a:r>
                      <a:r>
                        <a:rPr lang="fr-FR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« Non-IFM »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Déclaration trimestrielle des opérations impliquant des non-IFM</a:t>
                      </a:r>
                      <a:endParaRPr lang="fr-FR" sz="600" dirty="0"/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T1 2023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496820781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RMFEC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Relevé mensuel des frais d'encaissement carte)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Mois précédent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1178613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Dépôt FICOBA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Fichier national des comptes bancaires et assimilés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Mois précédent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5190125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Avril 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4969A0E-A9DB-C24A-AC9B-0EA8A650C188}"/>
              </a:ext>
            </a:extLst>
          </p:cNvPr>
          <p:cNvSpPr txBox="1">
            <a:spLocks/>
          </p:cNvSpPr>
          <p:nvPr/>
        </p:nvSpPr>
        <p:spPr>
          <a:xfrm>
            <a:off x="190331" y="298516"/>
            <a:ext cx="1955751" cy="10135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 / RUBA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Middle office EP (Damien </a:t>
            </a:r>
            <a:r>
              <a:rPr lang="fr-FR" sz="600" dirty="0" err="1"/>
              <a:t>Pinèdre</a:t>
            </a:r>
            <a:r>
              <a:rPr lang="fr-FR" sz="600" dirty="0"/>
              <a:t>) / 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à CMA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800" dirty="0"/>
            </a:b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6CED9CC6-B35F-7162-E31F-6BEFFA7567E7}"/>
              </a:ext>
            </a:extLst>
          </p:cNvPr>
          <p:cNvSpPr txBox="1">
            <a:spLocks/>
          </p:cNvSpPr>
          <p:nvPr/>
        </p:nvSpPr>
        <p:spPr>
          <a:xfrm>
            <a:off x="195612" y="3861358"/>
            <a:ext cx="1956753" cy="8040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A6FF69CF-A751-814F-868B-E84678B6B702}"/>
              </a:ext>
            </a:extLst>
          </p:cNvPr>
          <p:cNvSpPr txBox="1">
            <a:spLocks/>
          </p:cNvSpPr>
          <p:nvPr/>
        </p:nvSpPr>
        <p:spPr>
          <a:xfrm>
            <a:off x="188327" y="3258219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4D91761-9655-3E5F-A489-123CB78C782A}"/>
              </a:ext>
            </a:extLst>
          </p:cNvPr>
          <p:cNvSpPr txBox="1"/>
          <p:nvPr/>
        </p:nvSpPr>
        <p:spPr>
          <a:xfrm>
            <a:off x="213710" y="2520656"/>
            <a:ext cx="19557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700" b="1" u="sng" dirty="0">
                <a:solidFill>
                  <a:srgbClr val="FFC83A"/>
                </a:solidFill>
                <a:latin typeface="NeueHaasGroteskText Std" pitchFamily="34" charset="0"/>
              </a:rPr>
              <a:t>OSCAMPS</a:t>
            </a:r>
            <a:endParaRPr lang="fr-FR" sz="800" b="1" u="sng" dirty="0">
              <a:solidFill>
                <a:srgbClr val="FFC83A"/>
              </a:solidFill>
              <a:latin typeface="NeueHaasGroteskText Std" pitchFamily="34" charset="0"/>
            </a:endParaRPr>
          </a:p>
          <a:p>
            <a:r>
              <a:rPr lang="fr-FR" sz="600" b="1" dirty="0">
                <a:solidFill>
                  <a:srgbClr val="38444B"/>
                </a:solidFill>
                <a:latin typeface="+mj-lt"/>
              </a:rPr>
              <a:t>Préparation : 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Middle office bancaire (Damien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Pinèdre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) :  production du fichier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dirty="0">
                <a:solidFill>
                  <a:srgbClr val="38444B"/>
                </a:solidFill>
                <a:latin typeface="+mj-lt"/>
              </a:rPr>
              <a:t>Remise : 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Juridique EP (Pascal Cournand) : remise à la Banque de France via </a:t>
            </a:r>
            <a:r>
              <a:rPr lang="fr-FR" sz="600" dirty="0" err="1">
                <a:solidFill>
                  <a:srgbClr val="38444B"/>
                </a:solidFill>
                <a:latin typeface="+mj-lt"/>
              </a:rPr>
              <a:t>Onegate</a:t>
            </a:r>
            <a:br>
              <a:rPr lang="fr-FR" sz="600" dirty="0">
                <a:solidFill>
                  <a:srgbClr val="38444B"/>
                </a:solidFill>
                <a:latin typeface="+mj-lt"/>
              </a:rPr>
            </a:br>
            <a:r>
              <a:rPr lang="fr-FR" sz="600" b="1" u="sng" dirty="0">
                <a:solidFill>
                  <a:srgbClr val="38444B"/>
                </a:solidFill>
                <a:latin typeface="+mj-lt"/>
              </a:rPr>
              <a:t>Destinataires</a:t>
            </a:r>
            <a:r>
              <a:rPr lang="fr-FR" sz="600" dirty="0">
                <a:solidFill>
                  <a:srgbClr val="38444B"/>
                </a:solidFill>
                <a:latin typeface="+mj-lt"/>
              </a:rPr>
              <a:t> : Banque de France</a:t>
            </a:r>
            <a:endParaRPr lang="fr-FR" sz="600" dirty="0">
              <a:solidFill>
                <a:srgbClr val="38444B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53E9AA3-F855-AA1A-5920-1FD4D09DCBD8}"/>
              </a:ext>
            </a:extLst>
          </p:cNvPr>
          <p:cNvSpPr txBox="1">
            <a:spLocks/>
          </p:cNvSpPr>
          <p:nvPr/>
        </p:nvSpPr>
        <p:spPr>
          <a:xfrm>
            <a:off x="215716" y="1368062"/>
            <a:ext cx="1930366" cy="11455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RCI (Rapport relatif au contrôle interne)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Responsable du Contrôle Interne (Christophe Letourneur) : préparation et transmission au CS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Conseil de Surveillance</a:t>
            </a:r>
          </a:p>
          <a:p>
            <a:r>
              <a:rPr lang="fr-FR" sz="600" b="1" dirty="0"/>
              <a:t>Signataire</a:t>
            </a:r>
            <a:r>
              <a:rPr lang="fr-FR" sz="600" dirty="0"/>
              <a:t> </a:t>
            </a:r>
            <a:r>
              <a:rPr lang="fr-FR" sz="600" b="1" dirty="0"/>
              <a:t>:</a:t>
            </a:r>
            <a:r>
              <a:rPr lang="fr-FR" sz="600" dirty="0"/>
              <a:t> Dirigeant effectif (Guillaume PRIN / Sébastien COHIDON)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à l'ACPR via </a:t>
            </a:r>
            <a:r>
              <a:rPr lang="fr-FR" sz="600" dirty="0" err="1"/>
              <a:t>Onegate</a:t>
            </a:r>
            <a:r>
              <a:rPr lang="fr-FR" sz="600" dirty="0"/>
              <a:t> et à CMA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 et CMA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Mai</a:t>
            </a:r>
          </a:p>
        </p:txBody>
      </p:sp>
      <p:graphicFrame>
        <p:nvGraphicFramePr>
          <p:cNvPr id="13" name="Espace réservé pour une image 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575585"/>
              </p:ext>
            </p:extLst>
          </p:nvPr>
        </p:nvGraphicFramePr>
        <p:xfrm>
          <a:off x="2292351" y="636270"/>
          <a:ext cx="6540499" cy="1243455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2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7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351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RMFEC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Relevé mensuel des frais d'encaissement carte)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Mois précédent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Dépôt FICOBA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Fichier national des comptes bancaires et assimilés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Mois précédent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itre 1">
            <a:extLst>
              <a:ext uri="{FF2B5EF4-FFF2-40B4-BE49-F238E27FC236}">
                <a16:creationId xmlns:a16="http://schemas.microsoft.com/office/drawing/2014/main" id="{4AC12D2E-85B2-2AE5-68D9-1C745EED0987}"/>
              </a:ext>
            </a:extLst>
          </p:cNvPr>
          <p:cNvSpPr txBox="1">
            <a:spLocks/>
          </p:cNvSpPr>
          <p:nvPr/>
        </p:nvSpPr>
        <p:spPr>
          <a:xfrm>
            <a:off x="197616" y="1367653"/>
            <a:ext cx="1956753" cy="8346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1836E130-03F4-E7D5-16B1-E146E79E5BEE}"/>
              </a:ext>
            </a:extLst>
          </p:cNvPr>
          <p:cNvSpPr txBox="1">
            <a:spLocks/>
          </p:cNvSpPr>
          <p:nvPr/>
        </p:nvSpPr>
        <p:spPr>
          <a:xfrm>
            <a:off x="203899" y="636270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786853807"/>
              </p:ext>
            </p:extLst>
          </p:nvPr>
        </p:nvGraphicFramePr>
        <p:xfrm>
          <a:off x="2292351" y="636270"/>
          <a:ext cx="6540499" cy="121246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2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7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046"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RMFEC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Relevé mensuel des frais d'encaissement carte)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Mois précédent</a:t>
                      </a:r>
                      <a:endParaRPr kumimoji="0" lang="fr-FR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b="1" dirty="0"/>
                        <a:t>Chaque</a:t>
                      </a:r>
                      <a:r>
                        <a:rPr lang="fr-FR" sz="600" b="1" baseline="0" dirty="0"/>
                        <a:t> mois</a:t>
                      </a:r>
                      <a:endParaRPr lang="fr-FR" sz="600" b="1" dirty="0"/>
                    </a:p>
                  </a:txBody>
                  <a:tcPr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0" dirty="0"/>
                        <a:t>Dépôt FICOBA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b="1" dirty="0"/>
                        <a:t>Fichier national des comptes bancaires et assimilés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Mois précédent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/>
                        <a:t>Mensuelle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Juin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84222B7-E72F-0C43-F78C-C992A27E226A}"/>
              </a:ext>
            </a:extLst>
          </p:cNvPr>
          <p:cNvSpPr txBox="1">
            <a:spLocks/>
          </p:cNvSpPr>
          <p:nvPr/>
        </p:nvSpPr>
        <p:spPr>
          <a:xfrm>
            <a:off x="197616" y="1367653"/>
            <a:ext cx="1956753" cy="8346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D8908F13-2E4B-EE0C-76E1-903D5D78D38B}"/>
              </a:ext>
            </a:extLst>
          </p:cNvPr>
          <p:cNvSpPr txBox="1">
            <a:spLocks/>
          </p:cNvSpPr>
          <p:nvPr/>
        </p:nvSpPr>
        <p:spPr>
          <a:xfrm>
            <a:off x="203899" y="636270"/>
            <a:ext cx="1957755" cy="584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et remise : </a:t>
            </a:r>
            <a:r>
              <a:rPr lang="fr-FR" sz="600" dirty="0"/>
              <a:t>Automatiquement généré et  transmis dans le e-coffre du client.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</p:txBody>
      </p:sp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2D4B3F42-ABEA-E915-5A2E-92BC7129AD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9952" y="1923678"/>
            <a:ext cx="1963738" cy="191133"/>
          </a:xfrm>
        </p:spPr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9CF79152-3FF6-4F99-C9B0-D8C83B8F07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9952" y="2215710"/>
            <a:ext cx="2190750" cy="365417"/>
          </a:xfrm>
        </p:spPr>
        <p:txBody>
          <a:bodyPr/>
          <a:lstStyle/>
          <a:p>
            <a:r>
              <a:rPr lang="fr-FR" dirty="0"/>
              <a:t>Juriste EP / Déclarant Tracfin</a:t>
            </a:r>
          </a:p>
          <a:p>
            <a:endParaRPr lang="fr-FR" dirty="0"/>
          </a:p>
        </p:txBody>
      </p:sp>
      <p:sp>
        <p:nvSpPr>
          <p:cNvPr id="25" name="Espace réservé du texte 4">
            <a:extLst>
              <a:ext uri="{FF2B5EF4-FFF2-40B4-BE49-F238E27FC236}">
                <a16:creationId xmlns:a16="http://schemas.microsoft.com/office/drawing/2014/main" id="{E4AB5FB3-B805-4072-AE17-C86528B60F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39952" y="2567887"/>
            <a:ext cx="1963738" cy="203053"/>
          </a:xfrm>
        </p:spPr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3ACF2DE1-BBB6-CB73-FB2E-BCB99EF39D2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39952" y="2771323"/>
            <a:ext cx="1963738" cy="203053"/>
          </a:xfrm>
        </p:spPr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27" name="Espace réservé du texte 6">
            <a:extLst>
              <a:ext uri="{FF2B5EF4-FFF2-40B4-BE49-F238E27FC236}">
                <a16:creationId xmlns:a16="http://schemas.microsoft.com/office/drawing/2014/main" id="{90D3F493-9FC7-3FCC-7A2F-4426D963F7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31062" y="3133214"/>
            <a:ext cx="1963738" cy="203053"/>
          </a:xfrm>
        </p:spPr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C8EB2613-7997-C79F-49C8-8CA714029280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29" name="Espace réservé du texte 3">
            <a:extLst>
              <a:ext uri="{FF2B5EF4-FFF2-40B4-BE49-F238E27FC236}">
                <a16:creationId xmlns:a16="http://schemas.microsoft.com/office/drawing/2014/main" id="{420FAAB9-6665-0546-3DE9-9825A99C42D8}"/>
              </a:ext>
            </a:extLst>
          </p:cNvPr>
          <p:cNvSpPr txBox="1">
            <a:spLocks/>
          </p:cNvSpPr>
          <p:nvPr/>
        </p:nvSpPr>
        <p:spPr>
          <a:xfrm>
            <a:off x="6330702" y="2160376"/>
            <a:ext cx="2290784" cy="365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des Services de Paiement / Membre du Directoire</a:t>
            </a:r>
          </a:p>
          <a:p>
            <a:endParaRPr lang="fr-FR" dirty="0"/>
          </a:p>
        </p:txBody>
      </p:sp>
      <p:sp>
        <p:nvSpPr>
          <p:cNvPr id="30" name="Espace réservé du texte 4">
            <a:extLst>
              <a:ext uri="{FF2B5EF4-FFF2-40B4-BE49-F238E27FC236}">
                <a16:creationId xmlns:a16="http://schemas.microsoft.com/office/drawing/2014/main" id="{16D76986-D735-BC8A-3085-229DBED579F5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31" name="Espace réservé du texte 5">
            <a:extLst>
              <a:ext uri="{FF2B5EF4-FFF2-40B4-BE49-F238E27FC236}">
                <a16:creationId xmlns:a16="http://schemas.microsoft.com/office/drawing/2014/main" id="{99ED9401-934E-FC00-87A3-5463066019B4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32" name="Espace réservé du texte 6">
            <a:extLst>
              <a:ext uri="{FF2B5EF4-FFF2-40B4-BE49-F238E27FC236}">
                <a16:creationId xmlns:a16="http://schemas.microsoft.com/office/drawing/2014/main" id="{001FF8F3-96F9-2E86-07A3-32399FDD0952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</TotalTime>
  <Words>872</Words>
  <Application>Microsoft Office PowerPoint</Application>
  <PresentationFormat>Affichage à l'écran (16:9)</PresentationFormat>
  <Paragraphs>161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2ème Trimestre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67</cp:revision>
  <dcterms:created xsi:type="dcterms:W3CDTF">2020-07-13T12:44:35Z</dcterms:created>
  <dcterms:modified xsi:type="dcterms:W3CDTF">2023-07-19T12:47:32Z</dcterms:modified>
</cp:coreProperties>
</file>