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3" r:id="rId2"/>
    <p:sldId id="341" r:id="rId3"/>
    <p:sldId id="331" r:id="rId4"/>
    <p:sldId id="344" r:id="rId5"/>
    <p:sldId id="343" r:id="rId6"/>
    <p:sldId id="318" r:id="rId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7576" autoAdjust="0"/>
    <p:restoredTop sz="94622" autoAdjust="0"/>
  </p:normalViewPr>
  <p:slideViewPr>
    <p:cSldViewPr snapToGrid="0" snapToObjects="1">
      <p:cViewPr>
        <p:scale>
          <a:sx n="125" d="100"/>
          <a:sy n="125" d="100"/>
        </p:scale>
        <p:origin x="714" y="4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19/08/2021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19/08/2021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3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05/07/2021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6" y="1084531"/>
            <a:ext cx="1872208" cy="1524592"/>
          </a:xfrm>
        </p:spPr>
        <p:txBody>
          <a:bodyPr/>
          <a:lstStyle/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800" b="1" dirty="0"/>
            </a:br>
            <a:r>
              <a:rPr lang="fr-FR" sz="700" b="1" dirty="0"/>
              <a:t>Préparation : </a:t>
            </a:r>
            <a:r>
              <a:rPr lang="fr-FR" sz="700" dirty="0"/>
              <a:t>Contrôle de gestion (Eriola </a:t>
            </a:r>
            <a:r>
              <a:rPr lang="fr-FR" sz="700" dirty="0" err="1"/>
              <a:t>Shkurtaj</a:t>
            </a:r>
            <a:r>
              <a:rPr lang="fr-FR" sz="700" dirty="0"/>
              <a:t> / Benoit </a:t>
            </a:r>
            <a:r>
              <a:rPr lang="fr-FR" sz="700" dirty="0" err="1"/>
              <a:t>Fournier-Montgieux</a:t>
            </a:r>
            <a:r>
              <a:rPr lang="fr-FR" sz="700" dirty="0"/>
              <a:t> / Emilie Pouget) : production des états, transmission au RSP puis à CMA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Responsable Services de Paiement (Guillaume PRIN)</a:t>
            </a:r>
            <a:br>
              <a:rPr lang="fr-FR" sz="700" dirty="0"/>
            </a:br>
            <a:r>
              <a:rPr lang="fr-FR" sz="700" b="1" dirty="0"/>
              <a:t>Signature : 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 : transmission à l'ACPR via </a:t>
            </a:r>
            <a:r>
              <a:rPr lang="fr-FR" sz="700" dirty="0" err="1"/>
              <a:t>Onegate</a:t>
            </a:r>
            <a:br>
              <a:rPr lang="fr-FR" sz="700" dirty="0"/>
            </a:br>
            <a:r>
              <a:rPr lang="fr-FR" sz="700" b="1" dirty="0"/>
              <a:t>Destinataire : </a:t>
            </a:r>
            <a:r>
              <a:rPr lang="fr-FR" sz="7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2464851597"/>
              </p:ext>
            </p:extLst>
          </p:nvPr>
        </p:nvGraphicFramePr>
        <p:xfrm>
          <a:off x="2258678" y="645501"/>
          <a:ext cx="6540499" cy="366613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25/07/2021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CantonEpSocial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T2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CImpayes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Créances impayées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ResuInfi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Résultats des opérations sur instruments financiers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SituationFrance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1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TitTransFrance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VolumeEpFrance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Capitauxp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Provisions, capitaux propres et assimilés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40558573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IntraGpe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Opérations avec le groupe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321921780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Client_RE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Opérations avec la clientèle résidente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 avec la clientèle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Client_NR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Opérations avec la clientèle non résidente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 avec la clientèle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2021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Juillet (1/2) 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345001"/>
            <a:ext cx="2065286" cy="1178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br>
              <a:rPr lang="fr-FR" sz="700" b="1" dirty="0"/>
            </a:br>
            <a:r>
              <a:rPr lang="fr-FR" sz="700" b="1" dirty="0"/>
              <a:t>Préparation : </a:t>
            </a:r>
            <a:r>
              <a:rPr lang="fr-FR" sz="700" dirty="0"/>
              <a:t>Assistante de Direction (Ariane </a:t>
            </a:r>
            <a:r>
              <a:rPr lang="fr-FR" sz="700" dirty="0" err="1"/>
              <a:t>Souché</a:t>
            </a:r>
            <a:r>
              <a:rPr lang="fr-FR" sz="700" dirty="0"/>
              <a:t>) : transmission PV + tous les documents examinés au RCI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Conseil de Surveillance (préalable)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Responsable du Contrôle Interne (Christophe Letourneur) : transmission à l'ACPR via </a:t>
            </a:r>
            <a:r>
              <a:rPr lang="fr-FR" sz="700" dirty="0" err="1"/>
              <a:t>Onegate</a:t>
            </a:r>
            <a:br>
              <a:rPr lang="fr-FR" sz="700" dirty="0"/>
            </a:br>
            <a:r>
              <a:rPr lang="fr-FR" sz="700" b="1" dirty="0"/>
              <a:t>Destinataire :</a:t>
            </a:r>
            <a:r>
              <a:rPr lang="fr-FR" sz="700" dirty="0"/>
              <a:t> ACPR</a:t>
            </a:r>
            <a:endParaRPr lang="fr-FR" dirty="0"/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Juillet (2/2)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B22C726-57D8-417F-A4F0-66B6AF08468C}"/>
              </a:ext>
            </a:extLst>
          </p:cNvPr>
          <p:cNvSpPr txBox="1">
            <a:spLocks/>
          </p:cNvSpPr>
          <p:nvPr/>
        </p:nvSpPr>
        <p:spPr>
          <a:xfrm>
            <a:off x="192336" y="1830234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34D6ABD1-4883-464F-BD85-818BA231AF2A}"/>
              </a:ext>
            </a:extLst>
          </p:cNvPr>
          <p:cNvSpPr txBox="1">
            <a:spLocks/>
          </p:cNvSpPr>
          <p:nvPr/>
        </p:nvSpPr>
        <p:spPr>
          <a:xfrm>
            <a:off x="194448" y="3418110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  <p:graphicFrame>
        <p:nvGraphicFramePr>
          <p:cNvPr id="12" name="Espace réservé pour une image  5">
            <a:extLst>
              <a:ext uri="{FF2B5EF4-FFF2-40B4-BE49-F238E27FC236}">
                <a16:creationId xmlns:a16="http://schemas.microsoft.com/office/drawing/2014/main" id="{4E6D3D37-7861-4DE4-85ED-93865A2E47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116080"/>
              </p:ext>
            </p:extLst>
          </p:nvPr>
        </p:nvGraphicFramePr>
        <p:xfrm>
          <a:off x="2291333" y="665093"/>
          <a:ext cx="6540499" cy="174178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Juillet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PVODOCS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l‘Organe de surveillance</a:t>
                      </a:r>
                      <a:endParaRPr lang="fr-FR" sz="8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T2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Juillet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PVOSEXTRPV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Procès Verbaux de l'Organe de Surveillance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T2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16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Août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586014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2562495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379359"/>
              </p:ext>
            </p:extLst>
          </p:nvPr>
        </p:nvGraphicFramePr>
        <p:xfrm>
          <a:off x="2291333" y="612841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Septembre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D2CCDB-21AE-4892-9075-403C8B5C2697}"/>
              </a:ext>
            </a:extLst>
          </p:cNvPr>
          <p:cNvSpPr txBox="1"/>
          <p:nvPr/>
        </p:nvSpPr>
        <p:spPr>
          <a:xfrm>
            <a:off x="190224" y="1519690"/>
            <a:ext cx="206528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</a:p>
          <a:p>
            <a:r>
              <a:rPr lang="fr-FR" sz="700" b="1" dirty="0">
                <a:latin typeface="+mj-lt"/>
              </a:rPr>
              <a:t>Préparation : </a:t>
            </a:r>
            <a:r>
              <a:rPr lang="fr-FR" sz="700" dirty="0">
                <a:latin typeface="+mj-lt"/>
              </a:rPr>
              <a:t>Middle office bancaire (Baptiste </a:t>
            </a:r>
            <a:r>
              <a:rPr lang="fr-FR" sz="700" dirty="0" err="1">
                <a:latin typeface="+mj-lt"/>
              </a:rPr>
              <a:t>Baudelet</a:t>
            </a:r>
            <a:r>
              <a:rPr lang="fr-FR" sz="700" dirty="0">
                <a:latin typeface="+mj-lt"/>
              </a:rPr>
              <a:t> / Damien </a:t>
            </a:r>
            <a:r>
              <a:rPr lang="fr-FR" sz="700" dirty="0" err="1">
                <a:latin typeface="+mj-lt"/>
              </a:rPr>
              <a:t>Pinèdre</a:t>
            </a:r>
            <a:r>
              <a:rPr lang="fr-FR" sz="700" dirty="0">
                <a:latin typeface="+mj-lt"/>
              </a:rPr>
              <a:t>) :  Compléter le questionnaire</a:t>
            </a:r>
            <a:br>
              <a:rPr lang="fr-FR" sz="700" dirty="0">
                <a:latin typeface="+mj-lt"/>
              </a:rPr>
            </a:br>
            <a:r>
              <a:rPr lang="fr-FR" sz="700" dirty="0">
                <a:latin typeface="+mj-lt"/>
              </a:rPr>
              <a:t> </a:t>
            </a:r>
            <a:r>
              <a:rPr lang="fr-FR" sz="700" b="1" dirty="0">
                <a:latin typeface="+mj-lt"/>
              </a:rPr>
              <a:t>Validation : </a:t>
            </a:r>
            <a:r>
              <a:rPr lang="fr-FR" sz="700" dirty="0">
                <a:latin typeface="+mj-lt"/>
              </a:rPr>
              <a:t>Responsable Services de Paiement (Sébastien Cohidon)</a:t>
            </a:r>
            <a:br>
              <a:rPr lang="fr-FR" sz="700" dirty="0">
                <a:latin typeface="+mj-lt"/>
              </a:rPr>
            </a:br>
            <a:r>
              <a:rPr lang="fr-FR" sz="700" dirty="0">
                <a:latin typeface="+mj-lt"/>
              </a:rPr>
              <a:t> </a:t>
            </a:r>
            <a:r>
              <a:rPr lang="fr-FR" sz="700" b="1" dirty="0">
                <a:latin typeface="+mj-lt"/>
              </a:rPr>
              <a:t>Remise : </a:t>
            </a:r>
            <a:r>
              <a:rPr lang="fr-FR" sz="700" dirty="0">
                <a:latin typeface="+mj-lt"/>
              </a:rPr>
              <a:t>Juridique EP (Pascal Cournand) : remise à la Banque de France via </a:t>
            </a:r>
            <a:r>
              <a:rPr lang="fr-FR" sz="700" dirty="0" err="1">
                <a:latin typeface="+mj-lt"/>
              </a:rPr>
              <a:t>Onegate</a:t>
            </a:r>
            <a:br>
              <a:rPr lang="fr-FR" sz="700" dirty="0">
                <a:latin typeface="+mj-lt"/>
              </a:rPr>
            </a:br>
            <a:r>
              <a:rPr lang="fr-FR" sz="700" dirty="0">
                <a:latin typeface="+mj-lt"/>
              </a:rPr>
              <a:t> </a:t>
            </a:r>
            <a:r>
              <a:rPr lang="fr-FR" sz="700" b="1" u="sng" dirty="0">
                <a:latin typeface="+mj-lt"/>
              </a:rPr>
              <a:t>Destinataires</a:t>
            </a:r>
            <a:r>
              <a:rPr lang="fr-FR" sz="700" dirty="0">
                <a:latin typeface="+mj-lt"/>
              </a:rPr>
              <a:t> : Banque de France</a:t>
            </a:r>
            <a:endParaRPr lang="fr-FR" sz="7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7E6B431D-D06C-471A-B855-5F2D1512F812}"/>
              </a:ext>
            </a:extLst>
          </p:cNvPr>
          <p:cNvSpPr txBox="1">
            <a:spLocks/>
          </p:cNvSpPr>
          <p:nvPr/>
        </p:nvSpPr>
        <p:spPr>
          <a:xfrm>
            <a:off x="194448" y="2571575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3747584-B306-4F93-B21A-277750EA55C9}"/>
              </a:ext>
            </a:extLst>
          </p:cNvPr>
          <p:cNvSpPr txBox="1">
            <a:spLocks/>
          </p:cNvSpPr>
          <p:nvPr/>
        </p:nvSpPr>
        <p:spPr>
          <a:xfrm>
            <a:off x="194448" y="3823057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390375"/>
              </p:ext>
            </p:extLst>
          </p:nvPr>
        </p:nvGraphicFramePr>
        <p:xfrm>
          <a:off x="2291333" y="514868"/>
          <a:ext cx="6540499" cy="206107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30/09/2021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CpteResuFrance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Compte de résultat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30/09/2021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OSCAMPS – Cartographie v2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/>
                        <a:t>Collecte Cartographie des moyens de paiement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30/09/2021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OSCAMPS – Fraude v2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S1 2021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242402295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Titre 1">
            <a:extLst>
              <a:ext uri="{FF2B5EF4-FFF2-40B4-BE49-F238E27FC236}">
                <a16:creationId xmlns:a16="http://schemas.microsoft.com/office/drawing/2014/main" id="{4C691521-9B31-4114-A7AC-5D6169ABF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6" y="52568"/>
            <a:ext cx="2066342" cy="1467122"/>
          </a:xfrm>
        </p:spPr>
        <p:txBody>
          <a:bodyPr/>
          <a:lstStyle/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800" b="1" dirty="0"/>
            </a:br>
            <a:r>
              <a:rPr lang="fr-FR" sz="700" b="1" dirty="0"/>
              <a:t>Préparation : </a:t>
            </a:r>
            <a:r>
              <a:rPr lang="fr-FR" sz="700" dirty="0"/>
              <a:t>Contrôle de gestion (E. </a:t>
            </a:r>
            <a:r>
              <a:rPr lang="fr-FR" sz="700" dirty="0" err="1"/>
              <a:t>Shkurtaj</a:t>
            </a:r>
            <a:r>
              <a:rPr lang="fr-FR" sz="700" dirty="0"/>
              <a:t> / B .</a:t>
            </a:r>
            <a:r>
              <a:rPr lang="fr-FR" sz="700" dirty="0" err="1"/>
              <a:t>Fournier-Montgieux</a:t>
            </a:r>
            <a:r>
              <a:rPr lang="fr-FR" sz="700" dirty="0"/>
              <a:t> / E. Pouget): production des états, transmission au RSP puis à CMA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Responsable Services de Paiement (Guillaume PRIN)</a:t>
            </a:r>
            <a:br>
              <a:rPr lang="fr-FR" sz="700" dirty="0"/>
            </a:br>
            <a:r>
              <a:rPr lang="fr-FR" sz="700" b="1" dirty="0"/>
              <a:t>Signature : 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 : transmission à l'ACPR via </a:t>
            </a:r>
            <a:r>
              <a:rPr lang="fr-FR" sz="700" dirty="0" err="1"/>
              <a:t>Onegate</a:t>
            </a:r>
            <a:br>
              <a:rPr lang="fr-FR" sz="700" dirty="0"/>
            </a:br>
            <a:r>
              <a:rPr lang="fr-FR" sz="700" b="1" dirty="0"/>
              <a:t>Destinataire : </a:t>
            </a:r>
            <a:r>
              <a:rPr lang="fr-FR" sz="700" dirty="0"/>
              <a:t>ACPR</a:t>
            </a:r>
            <a:br>
              <a:rPr lang="fr-FR" sz="800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Juriste EP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202470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Projet EP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1773</TotalTime>
  <Words>1166</Words>
  <Application>Microsoft Office PowerPoint</Application>
  <PresentationFormat>Affichage à l'écran (16:9)</PresentationFormat>
  <Paragraphs>233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3ème Trimestre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  <vt:lpstr>Présentation PowerPoint</vt:lpstr>
      <vt:lpstr>SURFI Préparation : Contrôle de gestion (E. Shkurtaj / B .Fournier-Montgieux / E. Pouget):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79</cp:revision>
  <dcterms:created xsi:type="dcterms:W3CDTF">2020-07-13T12:44:35Z</dcterms:created>
  <dcterms:modified xsi:type="dcterms:W3CDTF">2021-08-19T07:25:46Z</dcterms:modified>
</cp:coreProperties>
</file>