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3" r:id="rId2"/>
    <p:sldId id="341" r:id="rId3"/>
    <p:sldId id="344" r:id="rId4"/>
    <p:sldId id="343" r:id="rId5"/>
    <p:sldId id="318" r:id="rId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44B"/>
    <a:srgbClr val="FFC83A"/>
    <a:srgbClr val="404F54"/>
    <a:srgbClr val="EEEEEE"/>
    <a:srgbClr val="C8C8C8"/>
    <a:srgbClr val="F2F3F3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7576" autoAdjust="0"/>
    <p:restoredTop sz="94622" autoAdjust="0"/>
  </p:normalViewPr>
  <p:slideViewPr>
    <p:cSldViewPr snapToGrid="0" snapToObjects="1">
      <p:cViewPr varScale="1">
        <p:scale>
          <a:sx n="146" d="100"/>
          <a:sy n="146" d="100"/>
        </p:scale>
        <p:origin x="114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29/07/2022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29/07/2022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3</a:t>
            </a:r>
            <a:r>
              <a:rPr lang="fr-FR" sz="1800" baseline="30000" dirty="0"/>
              <a:t>ème</a:t>
            </a:r>
            <a:r>
              <a:rPr lang="fr-FR" sz="1800" dirty="0"/>
              <a:t> Trimestre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20/07/2022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5" y="665716"/>
            <a:ext cx="1955751" cy="1013551"/>
          </a:xfrm>
        </p:spPr>
        <p:txBody>
          <a:bodyPr/>
          <a:lstStyle/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 / RUBA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Middle office EP (Damien </a:t>
            </a:r>
            <a:r>
              <a:rPr lang="fr-FR" sz="600" dirty="0" err="1"/>
              <a:t>Pinèdre</a:t>
            </a:r>
            <a:r>
              <a:rPr lang="fr-FR" sz="600" dirty="0"/>
              <a:t>) / Contrôle de gestion (Eriola </a:t>
            </a:r>
            <a:r>
              <a:rPr lang="fr-FR" sz="600" dirty="0" err="1"/>
              <a:t>Shkurtaj</a:t>
            </a:r>
            <a:r>
              <a:rPr lang="fr-FR" sz="600" dirty="0"/>
              <a:t> / Benoit </a:t>
            </a:r>
            <a:r>
              <a:rPr lang="fr-FR" sz="600" dirty="0" err="1"/>
              <a:t>Fournier-Montgieux</a:t>
            </a:r>
            <a:r>
              <a:rPr lang="fr-FR" sz="600" dirty="0"/>
              <a:t> / Emilie Pouget) : production des états, transmission à CMA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1334722972"/>
              </p:ext>
            </p:extLst>
          </p:nvPr>
        </p:nvGraphicFramePr>
        <p:xfrm>
          <a:off x="2258678" y="645501"/>
          <a:ext cx="6540499" cy="309859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9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5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4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SITUATION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RB0201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2022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TIT_TRANS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2022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25/07/2022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CANTONEP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RB3101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T2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539094630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VOLUME_EP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 - France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T2 2022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522111667"/>
                  </a:ext>
                </a:extLst>
              </a:tr>
              <a:tr h="2085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RUBAF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CAPITAUXP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Provisions, capitaux propres et assimilés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RB3801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Semestrielle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0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25/07/2022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RUBAF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INTRA_GPE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Opérations avec le groupe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RB3901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Semestrielle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405585733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31/07/2022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</a:t>
                      </a:r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« Non-IFM 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des opérations impliquant des non-IFM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T2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1921780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329999843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631789807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32938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Juillet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101715A-DDDC-2F5C-A4E3-53E9622770C8}"/>
              </a:ext>
            </a:extLst>
          </p:cNvPr>
          <p:cNvSpPr txBox="1">
            <a:spLocks/>
          </p:cNvSpPr>
          <p:nvPr/>
        </p:nvSpPr>
        <p:spPr>
          <a:xfrm>
            <a:off x="197616" y="2671584"/>
            <a:ext cx="1956753" cy="755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8A8A26-AF92-FB98-35C1-DDC877862491}"/>
              </a:ext>
            </a:extLst>
          </p:cNvPr>
          <p:cNvSpPr txBox="1"/>
          <p:nvPr/>
        </p:nvSpPr>
        <p:spPr>
          <a:xfrm>
            <a:off x="199728" y="3631106"/>
            <a:ext cx="19557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  <a:endParaRPr lang="fr-FR" sz="800" b="1" u="sng" dirty="0">
              <a:solidFill>
                <a:srgbClr val="FFC83A"/>
              </a:solidFill>
              <a:latin typeface="NeueHaasGroteskText Std" pitchFamily="34" charset="0"/>
            </a:endParaRPr>
          </a:p>
          <a:p>
            <a:r>
              <a:rPr lang="fr-FR" sz="600" b="1" dirty="0">
                <a:solidFill>
                  <a:srgbClr val="38444B"/>
                </a:solidFill>
                <a:latin typeface="+mj-lt"/>
              </a:rPr>
              <a:t>Préparation : 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Middle office bancaire (Damien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Pinèdre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) :  production du fichier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dirty="0">
                <a:solidFill>
                  <a:srgbClr val="38444B"/>
                </a:solidFill>
                <a:latin typeface="+mj-lt"/>
              </a:rPr>
              <a:t>Remise : 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Juridique EP (Pascal Cournand) : remise à la Banque de France via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Onegate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u="sng" dirty="0">
                <a:solidFill>
                  <a:srgbClr val="38444B"/>
                </a:solidFill>
                <a:latin typeface="+mj-lt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 : Banque de France</a:t>
            </a:r>
            <a:endParaRPr lang="fr-FR" sz="6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1D3C60F8-146A-D580-AA6B-D83A3380912D}"/>
              </a:ext>
            </a:extLst>
          </p:cNvPr>
          <p:cNvSpPr txBox="1">
            <a:spLocks/>
          </p:cNvSpPr>
          <p:nvPr/>
        </p:nvSpPr>
        <p:spPr>
          <a:xfrm>
            <a:off x="197616" y="1883317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Août</a:t>
            </a:r>
          </a:p>
        </p:txBody>
      </p:sp>
      <p:graphicFrame>
        <p:nvGraphicFramePr>
          <p:cNvPr id="15" name="Espace réservé pour une image  5">
            <a:extLst>
              <a:ext uri="{FF2B5EF4-FFF2-40B4-BE49-F238E27FC236}">
                <a16:creationId xmlns:a16="http://schemas.microsoft.com/office/drawing/2014/main" id="{DD398C0F-B60C-4E2F-9468-2D02BD5922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4379359"/>
              </p:ext>
            </p:extLst>
          </p:nvPr>
        </p:nvGraphicFramePr>
        <p:xfrm>
          <a:off x="2291333" y="612841"/>
          <a:ext cx="6540499" cy="10840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itre 1">
            <a:extLst>
              <a:ext uri="{FF2B5EF4-FFF2-40B4-BE49-F238E27FC236}">
                <a16:creationId xmlns:a16="http://schemas.microsoft.com/office/drawing/2014/main" id="{2C620D9E-6D2D-E38C-4132-5D53427A44CC}"/>
              </a:ext>
            </a:extLst>
          </p:cNvPr>
          <p:cNvSpPr txBox="1">
            <a:spLocks/>
          </p:cNvSpPr>
          <p:nvPr/>
        </p:nvSpPr>
        <p:spPr>
          <a:xfrm>
            <a:off x="240323" y="1456738"/>
            <a:ext cx="2002450" cy="8096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2EFC6E47-532B-2DC6-02B2-2968B2599FF5}"/>
              </a:ext>
            </a:extLst>
          </p:cNvPr>
          <p:cNvSpPr txBox="1">
            <a:spLocks/>
          </p:cNvSpPr>
          <p:nvPr/>
        </p:nvSpPr>
        <p:spPr>
          <a:xfrm>
            <a:off x="240323" y="655640"/>
            <a:ext cx="2002450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Septembre</a:t>
            </a:r>
          </a:p>
        </p:txBody>
      </p:sp>
      <p:graphicFrame>
        <p:nvGraphicFramePr>
          <p:cNvPr id="18" name="Espace réservé pour une image  5">
            <a:extLst>
              <a:ext uri="{FF2B5EF4-FFF2-40B4-BE49-F238E27FC236}">
                <a16:creationId xmlns:a16="http://schemas.microsoft.com/office/drawing/2014/main" id="{60136B27-E570-4805-A811-45ECBA675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1512396"/>
              </p:ext>
            </p:extLst>
          </p:nvPr>
        </p:nvGraphicFramePr>
        <p:xfrm>
          <a:off x="2291333" y="514868"/>
          <a:ext cx="6540499" cy="273787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30/09/2022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RUBAL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CPTE_RESU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Compte de résultat France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RB5701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30/09/2022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CRAGBALOANNU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Publication des comptes annuels au BALO (ou autre journal administratif)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2634151889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30/09/2022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CRAGBALOANNUANX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Publication de l'annexe dédiée à l'activité de fourniture de service de paiement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4060403888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30/09/2022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OSCAMPS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OSCAMPS – Cartographie v3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/>
                        <a:t>Collecte Cartographie des moyens de paiement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-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S1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30/09/2022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OSCAMPS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OSCAMPS – Fraude v3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Recensement de la fraude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S1 2022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Semestrielle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242402295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Titre 1">
            <a:extLst>
              <a:ext uri="{FF2B5EF4-FFF2-40B4-BE49-F238E27FC236}">
                <a16:creationId xmlns:a16="http://schemas.microsoft.com/office/drawing/2014/main" id="{25EB85E6-98A2-B822-BBCC-4462FF210BA1}"/>
              </a:ext>
            </a:extLst>
          </p:cNvPr>
          <p:cNvSpPr txBox="1">
            <a:spLocks/>
          </p:cNvSpPr>
          <p:nvPr/>
        </p:nvSpPr>
        <p:spPr>
          <a:xfrm>
            <a:off x="178830" y="3832170"/>
            <a:ext cx="2002450" cy="8419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780E2952-07C6-9164-094C-0FF02412C671}"/>
              </a:ext>
            </a:extLst>
          </p:cNvPr>
          <p:cNvSpPr txBox="1">
            <a:spLocks/>
          </p:cNvSpPr>
          <p:nvPr/>
        </p:nvSpPr>
        <p:spPr>
          <a:xfrm>
            <a:off x="178830" y="3187807"/>
            <a:ext cx="2064230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1C5DCF7-0357-CD71-F68F-693174351D97}"/>
              </a:ext>
            </a:extLst>
          </p:cNvPr>
          <p:cNvSpPr txBox="1"/>
          <p:nvPr/>
        </p:nvSpPr>
        <p:spPr>
          <a:xfrm>
            <a:off x="178830" y="2453889"/>
            <a:ext cx="206211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  <a:endParaRPr lang="fr-FR" sz="800" b="1" u="sng" dirty="0">
              <a:solidFill>
                <a:srgbClr val="FFC83A"/>
              </a:solidFill>
              <a:latin typeface="NeueHaasGroteskText Std" pitchFamily="34" charset="0"/>
            </a:endParaRPr>
          </a:p>
          <a:p>
            <a:r>
              <a:rPr lang="fr-FR" sz="600" b="1" dirty="0">
                <a:solidFill>
                  <a:srgbClr val="38444B"/>
                </a:solidFill>
                <a:latin typeface="+mj-lt"/>
              </a:rPr>
              <a:t>Préparation : 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Middle office bancaire (Damien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Pinèdre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) :  production du fichier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dirty="0">
                <a:solidFill>
                  <a:srgbClr val="38444B"/>
                </a:solidFill>
                <a:latin typeface="+mj-lt"/>
              </a:rPr>
              <a:t>Remise : 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Juridique EP (Pascal Cournand) : remise à la Banque de France via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Onegate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u="sng" dirty="0">
                <a:solidFill>
                  <a:srgbClr val="38444B"/>
                </a:solidFill>
                <a:latin typeface="+mj-lt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 : Banque de France</a:t>
            </a:r>
            <a:endParaRPr lang="fr-FR" sz="6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243828F-5F07-7000-55C1-3788C9910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86" y="311099"/>
            <a:ext cx="1872208" cy="1013551"/>
          </a:xfrm>
        </p:spPr>
        <p:txBody>
          <a:bodyPr/>
          <a:lstStyle/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 / RUBA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Middle office EP (Damien </a:t>
            </a:r>
            <a:r>
              <a:rPr lang="fr-FR" sz="600" dirty="0" err="1"/>
              <a:t>Pinèdre</a:t>
            </a:r>
            <a:r>
              <a:rPr lang="fr-FR" sz="600" dirty="0"/>
              <a:t>) / Contrôle de gestion (Eriola </a:t>
            </a:r>
            <a:r>
              <a:rPr lang="fr-FR" sz="600" dirty="0" err="1"/>
              <a:t>Shkurtaj</a:t>
            </a:r>
            <a:r>
              <a:rPr lang="fr-FR" sz="600" dirty="0"/>
              <a:t> / Benoit </a:t>
            </a:r>
            <a:r>
              <a:rPr lang="fr-FR" sz="600" dirty="0" err="1"/>
              <a:t>Fournier-Montgieux</a:t>
            </a:r>
            <a:r>
              <a:rPr lang="fr-FR" sz="600" dirty="0"/>
              <a:t> / Emilie Pouget) : production des états, transmission à CMA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A2E8472E-6C0F-BAB6-367F-365B7A90224A}"/>
              </a:ext>
            </a:extLst>
          </p:cNvPr>
          <p:cNvSpPr txBox="1">
            <a:spLocks/>
          </p:cNvSpPr>
          <p:nvPr/>
        </p:nvSpPr>
        <p:spPr>
          <a:xfrm>
            <a:off x="179886" y="1384796"/>
            <a:ext cx="2063174" cy="10135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CRA (Comptes Rendus d'Assemblée générale)</a:t>
            </a:r>
          </a:p>
          <a:p>
            <a:r>
              <a:rPr lang="fr-FR" sz="600" b="1" dirty="0"/>
              <a:t>Préparation : </a:t>
            </a:r>
            <a:r>
              <a:rPr lang="fr-FR" sz="600" dirty="0"/>
              <a:t>Assistante de Direction (Ariane </a:t>
            </a:r>
            <a:r>
              <a:rPr lang="fr-FR" sz="600" dirty="0" err="1"/>
              <a:t>Souché</a:t>
            </a:r>
            <a:r>
              <a:rPr lang="fr-FR" sz="600" dirty="0"/>
              <a:t>) et Responsable du Contrôle Interne (Christophe Letourneur)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Responsable activité Service de Paiement (Sébastien COHIDON)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Responsable du Contrôle Interne (Christophe Letourneur) : transmission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 :</a:t>
            </a:r>
            <a:r>
              <a:rPr lang="fr-FR" sz="600" dirty="0"/>
              <a:t> ACPR</a:t>
            </a:r>
          </a:p>
        </p:txBody>
      </p:sp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9952" y="2215710"/>
            <a:ext cx="1963738" cy="365417"/>
          </a:xfrm>
        </p:spPr>
        <p:txBody>
          <a:bodyPr/>
          <a:lstStyle/>
          <a:p>
            <a:r>
              <a:rPr lang="fr-FR" dirty="0"/>
              <a:t>Juriste EP / Déclarant Tracfin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 txBox="1">
            <a:spLocks/>
          </p:cNvSpPr>
          <p:nvPr/>
        </p:nvSpPr>
        <p:spPr>
          <a:xfrm>
            <a:off x="6330702" y="19236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 txBox="1">
            <a:spLocks/>
          </p:cNvSpPr>
          <p:nvPr/>
        </p:nvSpPr>
        <p:spPr>
          <a:xfrm>
            <a:off x="6330702" y="2160376"/>
            <a:ext cx="1963738" cy="365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des Services de Paiement</a:t>
            </a:r>
          </a:p>
          <a:p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 txBox="1">
            <a:spLocks/>
          </p:cNvSpPr>
          <p:nvPr/>
        </p:nvSpPr>
        <p:spPr>
          <a:xfrm>
            <a:off x="6330702" y="2555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 txBox="1">
            <a:spLocks/>
          </p:cNvSpPr>
          <p:nvPr/>
        </p:nvSpPr>
        <p:spPr>
          <a:xfrm>
            <a:off x="6330702" y="2750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 txBox="1">
            <a:spLocks/>
          </p:cNvSpPr>
          <p:nvPr/>
        </p:nvSpPr>
        <p:spPr>
          <a:xfrm>
            <a:off x="6330702" y="3133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2153</TotalTime>
  <Words>1034</Words>
  <Application>Microsoft Office PowerPoint</Application>
  <PresentationFormat>Affichage à l'écran (16:9)</PresentationFormat>
  <Paragraphs>198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5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3ème Trimestre</vt:lpstr>
      <vt:lpstr>SURFI / RUBA Préparation : Middle office EP (Damien Pinèdre) / Contrôle de gestion (Eriola Shkurtaj / Benoit Fournier-Montgieux / Emilie Pouget) : production des états, transmission à CMA Signature : CMA Service Reportings et normes prudentiels Remise : CMA Service Reportings et normes prudentiels : transmission à l'ACPR via Onegate Destinataire : ACPR </vt:lpstr>
      <vt:lpstr>Présentation PowerPoint</vt:lpstr>
      <vt:lpstr>SURFI / RUBA Préparation : Middle office EP (Damien Pinèdre) / Contrôle de gestion (Eriola Shkurtaj / Benoit Fournier-Montgieux / Emilie Pouget) : production des états, transmission à CMA Signature : CMA Service Reportings et normes prudentiels Remise : CMA Service Reportings et normes prudentiels : transmission à l'ACPR via Onegate Destinataire : ACPR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89</cp:revision>
  <dcterms:created xsi:type="dcterms:W3CDTF">2020-07-13T12:44:35Z</dcterms:created>
  <dcterms:modified xsi:type="dcterms:W3CDTF">2022-07-29T12:10:02Z</dcterms:modified>
</cp:coreProperties>
</file>