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13" r:id="rId2"/>
    <p:sldId id="341" r:id="rId3"/>
    <p:sldId id="344" r:id="rId4"/>
    <p:sldId id="343" r:id="rId5"/>
    <p:sldId id="318" r:id="rId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3A"/>
    <a:srgbClr val="404F54"/>
    <a:srgbClr val="EEEEEE"/>
    <a:srgbClr val="C8C8C8"/>
    <a:srgbClr val="F2F3F3"/>
    <a:srgbClr val="38444B"/>
    <a:srgbClr val="FF5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7576" autoAdjust="0"/>
    <p:restoredTop sz="94622" autoAdjust="0"/>
  </p:normalViewPr>
  <p:slideViewPr>
    <p:cSldViewPr snapToGrid="0" snapToObjects="1">
      <p:cViewPr varScale="1">
        <p:scale>
          <a:sx n="146" d="100"/>
          <a:sy n="146" d="100"/>
        </p:scale>
        <p:origin x="114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434C2-6F40-4721-98D0-37CAD61BD749}" type="datetimeFigureOut">
              <a:rPr lang="fr-FR" smtClean="0"/>
              <a:t>13/10/2021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47BD4-FD2D-4B20-8CB8-074FCF7252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896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AD898-2CBA-1843-B6D6-25788F9C22B2}" type="datetimeFigureOut">
              <a:rPr lang="x-none" smtClean="0"/>
              <a:t>13/10/2021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AF8EF-8158-634C-9A2F-44E164ECC90C}" type="slidenum">
              <a:rPr lang="x-none" smtClean="0"/>
              <a:t>‹N°›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518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entré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258551"/>
            <a:ext cx="3312368" cy="6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64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1373747-92FF-445B-B496-09826B765221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78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à personnali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/>
          </p:nvPr>
        </p:nvSpPr>
        <p:spPr>
          <a:xfrm>
            <a:off x="1692275" y="195486"/>
            <a:ext cx="7451725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066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642682" y="205979"/>
            <a:ext cx="5249798" cy="857250"/>
          </a:xfrm>
        </p:spPr>
        <p:txBody>
          <a:bodyPr>
            <a:normAutofit/>
          </a:bodyPr>
          <a:lstStyle>
            <a:lvl1pPr algn="l"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42682" y="1200151"/>
            <a:ext cx="5249798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38444B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−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Google Shape;208;p2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209;p2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212;p2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994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taille 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2.png"/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426"/>
            <a:ext cx="1485900" cy="1785620"/>
          </a:xfrm>
          <a:prstGeom prst="rect">
            <a:avLst/>
          </a:prstGeom>
          <a:ln/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691680" y="1200151"/>
            <a:ext cx="7200800" cy="3394472"/>
          </a:xfrm>
        </p:spPr>
        <p:txBody>
          <a:bodyPr/>
          <a:lstStyle>
            <a:lvl1pPr algn="just">
              <a:buClr>
                <a:srgbClr val="FFC83A"/>
              </a:buClr>
              <a:defRPr sz="11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628650" indent="-171450" algn="just">
              <a:buClr>
                <a:srgbClr val="404F54"/>
              </a:buClr>
              <a:buFont typeface="Arial" panose="020B0604020202020204" pitchFamily="34" charset="0"/>
              <a:buChar char="•"/>
              <a:defRPr sz="105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 algn="just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 algn="just">
              <a:buClr>
                <a:srgbClr val="38444B"/>
              </a:buClr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57400" indent="-228600" algn="just">
              <a:buClr>
                <a:srgbClr val="C8C8C8"/>
              </a:buClr>
              <a:buFont typeface="NeueHaasGroteskText Std" panose="020B0504020202020204" pitchFamily="34" charset="0"/>
              <a:buChar char="–"/>
              <a:defRPr sz="1000">
                <a:solidFill>
                  <a:srgbClr val="C8C8C8"/>
                </a:solidFill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1692275" y="217895"/>
            <a:ext cx="7200900" cy="481647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diapo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 hasCustomPrompt="1"/>
          </p:nvPr>
        </p:nvSpPr>
        <p:spPr>
          <a:xfrm>
            <a:off x="1691680" y="767903"/>
            <a:ext cx="5249798" cy="363687"/>
          </a:xfrm>
        </p:spPr>
        <p:txBody>
          <a:bodyPr>
            <a:normAutofit/>
          </a:bodyPr>
          <a:lstStyle>
            <a:lvl1pPr algn="l"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Sous-titre diapo</a:t>
            </a:r>
          </a:p>
        </p:txBody>
      </p:sp>
      <p:pic>
        <p:nvPicPr>
          <p:cNvPr id="12" name="Google Shape;226;p26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413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nu - Listing fonctionnalit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7585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3"/>
          </p:nvPr>
        </p:nvSpPr>
        <p:spPr>
          <a:xfrm>
            <a:off x="6156176" y="19548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3" name="Google Shape;221;p26"/>
          <p:cNvSpPr/>
          <p:nvPr userDrawn="1"/>
        </p:nvSpPr>
        <p:spPr>
          <a:xfrm>
            <a:off x="372083" y="0"/>
            <a:ext cx="2615741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222;p26"/>
          <p:cNvSpPr/>
          <p:nvPr userDrawn="1"/>
        </p:nvSpPr>
        <p:spPr>
          <a:xfrm>
            <a:off x="0" y="0"/>
            <a:ext cx="2699792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Espace réservé du texte 2"/>
          <p:cNvSpPr>
            <a:spLocks noGrp="1"/>
          </p:cNvSpPr>
          <p:nvPr>
            <p:ph type="body" idx="15"/>
          </p:nvPr>
        </p:nvSpPr>
        <p:spPr>
          <a:xfrm>
            <a:off x="327585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Espace réservé du texte 2"/>
          <p:cNvSpPr>
            <a:spLocks noGrp="1"/>
          </p:cNvSpPr>
          <p:nvPr>
            <p:ph type="body" idx="17"/>
          </p:nvPr>
        </p:nvSpPr>
        <p:spPr>
          <a:xfrm>
            <a:off x="6156176" y="2715766"/>
            <a:ext cx="2661692" cy="479822"/>
          </a:xfrm>
        </p:spPr>
        <p:txBody>
          <a:bodyPr anchor="b">
            <a:normAutofit/>
          </a:bodyPr>
          <a:lstStyle>
            <a:lvl1pPr marL="0" indent="0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268288" y="1635125"/>
            <a:ext cx="1567408" cy="576263"/>
          </a:xfrm>
        </p:spPr>
        <p:txBody>
          <a:bodyPr/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 sz="1400">
                <a:solidFill>
                  <a:srgbClr val="FFC83A"/>
                </a:solidFill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SLIDE TEXTE L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0" hasCustomPrompt="1"/>
          </p:nvPr>
        </p:nvSpPr>
        <p:spPr>
          <a:xfrm>
            <a:off x="268288" y="2284413"/>
            <a:ext cx="2215480" cy="719385"/>
          </a:xfrm>
        </p:spPr>
        <p:txBody>
          <a:bodyPr>
            <a:noAutofit/>
          </a:bodyPr>
          <a:lstStyle>
            <a:lvl1pPr marL="0" indent="0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>
              <a:defRPr sz="1400">
                <a:latin typeface="NeueHaasGroteskText Std" pitchFamily="34" charset="0"/>
              </a:defRPr>
            </a:lvl2pPr>
          </a:lstStyle>
          <a:p>
            <a:pPr lvl="0"/>
            <a:r>
              <a:rPr lang="fr-FR"/>
              <a:t>Listing des fonctionnalités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1" hasCustomPrompt="1"/>
          </p:nvPr>
        </p:nvSpPr>
        <p:spPr>
          <a:xfrm>
            <a:off x="268288" y="3435524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32" name="Espace réservé du texte 29"/>
          <p:cNvSpPr>
            <a:spLocks noGrp="1"/>
          </p:cNvSpPr>
          <p:nvPr>
            <p:ph type="body" sz="quarter" idx="24" hasCustomPrompt="1"/>
          </p:nvPr>
        </p:nvSpPr>
        <p:spPr>
          <a:xfrm>
            <a:off x="3275856" y="3266979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17" name="Espace réservé du texte 29">
            <a:extLst>
              <a:ext uri="{FF2B5EF4-FFF2-40B4-BE49-F238E27FC236}">
                <a16:creationId xmlns:a16="http://schemas.microsoft.com/office/drawing/2014/main" id="{184A83A6-9A67-430C-AE69-DD51D24A145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56176" y="326697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4" name="Espace réservé du texte 29">
            <a:extLst>
              <a:ext uri="{FF2B5EF4-FFF2-40B4-BE49-F238E27FC236}">
                <a16:creationId xmlns:a16="http://schemas.microsoft.com/office/drawing/2014/main" id="{E5ADF3EC-381E-4A31-BDD7-0F63B571E98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73723" y="746698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  <p:sp>
        <p:nvSpPr>
          <p:cNvPr id="25" name="Espace réservé du texte 29">
            <a:extLst>
              <a:ext uri="{FF2B5EF4-FFF2-40B4-BE49-F238E27FC236}">
                <a16:creationId xmlns:a16="http://schemas.microsoft.com/office/drawing/2014/main" id="{6FC1BFF1-962D-4286-821C-AB036D9532A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54043" y="746697"/>
            <a:ext cx="2663825" cy="1800225"/>
          </a:xfrm>
        </p:spPr>
        <p:txBody>
          <a:bodyPr/>
          <a:lstStyle>
            <a:lvl1pPr>
              <a:buClr>
                <a:srgbClr val="FFC83A"/>
              </a:buClr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742950" indent="-285750">
              <a:buClr>
                <a:srgbClr val="38444B"/>
              </a:buClr>
              <a:buFont typeface="NeueHaasGroteskText Std" panose="020B05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2pPr>
            <a:lvl3pPr marL="1143000" indent="-228600">
              <a:buClr>
                <a:srgbClr val="C8C8C8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3pPr>
            <a:lvl4pPr marL="1600200" indent="-228600">
              <a:buFont typeface="Courier New" panose="02070309020205020404" pitchFamily="49" charset="0"/>
              <a:buChar char="o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4pPr>
            <a:lvl5pPr marL="2000250" marR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NeueHaasGroteskText Std" panose="020B0504020202020204" pitchFamily="34" charset="0"/>
              <a:buChar char="–"/>
              <a:tabLst/>
              <a:defRPr sz="1000">
                <a:solidFill>
                  <a:srgbClr val="C8C8C8"/>
                </a:solidFill>
                <a:latin typeface="+mj-lt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niveaux</a:t>
            </a:r>
          </a:p>
        </p:txBody>
      </p:sp>
    </p:spTree>
    <p:extLst>
      <p:ext uri="{BB962C8B-B14F-4D97-AF65-F5344CB8AC3E}">
        <p14:creationId xmlns:p14="http://schemas.microsoft.com/office/powerpoint/2010/main" val="84636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238;p2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9" name="Google Shape;235;p27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838F9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solidFill>
            <a:srgbClr val="38444B"/>
          </a:solidFill>
        </p:spPr>
        <p:txBody>
          <a:bodyPr>
            <a:normAutofit/>
          </a:bodyPr>
          <a:lstStyle>
            <a:lvl1pPr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921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6403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192367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13970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805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s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D9223F-74BE-4F49-9101-A1D66343152B}"/>
              </a:ext>
            </a:extLst>
          </p:cNvPr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3779838" y="843558"/>
            <a:ext cx="1584325" cy="288925"/>
          </a:xfrm>
        </p:spPr>
        <p:txBody>
          <a:bodyPr>
            <a:noAutofit/>
          </a:bodyPr>
          <a:lstStyle>
            <a:lvl1pPr marL="0" indent="0" algn="ctr">
              <a:buNone/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INSIGHT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1059582"/>
            <a:ext cx="8229600" cy="857250"/>
          </a:xfrm>
          <a:noFill/>
        </p:spPr>
        <p:txBody>
          <a:bodyPr>
            <a:normAutofit/>
          </a:bodyPr>
          <a:lstStyle>
            <a:lvl1pPr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F9A3E9-24F9-48A3-B226-3292245D3A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571750"/>
            <a:ext cx="9144000" cy="259228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262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53;p29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C8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256;p29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sp>
        <p:nvSpPr>
          <p:cNvPr id="17" name="Espace réservé pour une image  16"/>
          <p:cNvSpPr>
            <a:spLocks noGrp="1"/>
          </p:cNvSpPr>
          <p:nvPr>
            <p:ph type="pic" sz="quarter" idx="13"/>
          </p:nvPr>
        </p:nvSpPr>
        <p:spPr>
          <a:xfrm>
            <a:off x="5315545" y="452103"/>
            <a:ext cx="3267064" cy="3970018"/>
          </a:xfrm>
          <a:custGeom>
            <a:avLst/>
            <a:gdLst>
              <a:gd name="connsiteX0" fmla="*/ 0 w 2951684"/>
              <a:gd name="connsiteY0" fmla="*/ 3168352 h 3168352"/>
              <a:gd name="connsiteX1" fmla="*/ 1475842 w 2951684"/>
              <a:gd name="connsiteY1" fmla="*/ 0 h 3168352"/>
              <a:gd name="connsiteX2" fmla="*/ 2951684 w 2951684"/>
              <a:gd name="connsiteY2" fmla="*/ 3168352 h 3168352"/>
              <a:gd name="connsiteX3" fmla="*/ 0 w 2951684"/>
              <a:gd name="connsiteY3" fmla="*/ 3168352 h 3168352"/>
              <a:gd name="connsiteX0" fmla="*/ 0 w 3001788"/>
              <a:gd name="connsiteY0" fmla="*/ 3168352 h 3168352"/>
              <a:gd name="connsiteX1" fmla="*/ 1475842 w 3001788"/>
              <a:gd name="connsiteY1" fmla="*/ 0 h 3168352"/>
              <a:gd name="connsiteX2" fmla="*/ 3001788 w 3001788"/>
              <a:gd name="connsiteY2" fmla="*/ 2116166 h 3168352"/>
              <a:gd name="connsiteX3" fmla="*/ 0 w 3001788"/>
              <a:gd name="connsiteY3" fmla="*/ 3168352 h 3168352"/>
              <a:gd name="connsiteX0" fmla="*/ 0 w 1642714"/>
              <a:gd name="connsiteY0" fmla="*/ 3669393 h 3669393"/>
              <a:gd name="connsiteX1" fmla="*/ 116768 w 1642714"/>
              <a:gd name="connsiteY1" fmla="*/ 0 h 3669393"/>
              <a:gd name="connsiteX2" fmla="*/ 1642714 w 1642714"/>
              <a:gd name="connsiteY2" fmla="*/ 2116166 h 3669393"/>
              <a:gd name="connsiteX3" fmla="*/ 0 w 1642714"/>
              <a:gd name="connsiteY3" fmla="*/ 3669393 h 3669393"/>
              <a:gd name="connsiteX0" fmla="*/ 384273 w 2026987"/>
              <a:gd name="connsiteY0" fmla="*/ 3713234 h 3713234"/>
              <a:gd name="connsiteX1" fmla="*/ 0 w 2026987"/>
              <a:gd name="connsiteY1" fmla="*/ 0 h 3713234"/>
              <a:gd name="connsiteX2" fmla="*/ 2026987 w 2026987"/>
              <a:gd name="connsiteY2" fmla="*/ 2160007 h 3713234"/>
              <a:gd name="connsiteX3" fmla="*/ 384273 w 2026987"/>
              <a:gd name="connsiteY3" fmla="*/ 3713234 h 3713234"/>
              <a:gd name="connsiteX0" fmla="*/ 384273 w 2421557"/>
              <a:gd name="connsiteY0" fmla="*/ 3713234 h 3713234"/>
              <a:gd name="connsiteX1" fmla="*/ 0 w 2421557"/>
              <a:gd name="connsiteY1" fmla="*/ 0 h 3713234"/>
              <a:gd name="connsiteX2" fmla="*/ 2421557 w 2421557"/>
              <a:gd name="connsiteY2" fmla="*/ 1327026 h 3713234"/>
              <a:gd name="connsiteX3" fmla="*/ 384273 w 2421557"/>
              <a:gd name="connsiteY3" fmla="*/ 3713234 h 3713234"/>
              <a:gd name="connsiteX0" fmla="*/ 1029364 w 3066648"/>
              <a:gd name="connsiteY0" fmla="*/ 3706971 h 3706971"/>
              <a:gd name="connsiteX1" fmla="*/ 0 w 3066648"/>
              <a:gd name="connsiteY1" fmla="*/ 0 h 3706971"/>
              <a:gd name="connsiteX2" fmla="*/ 3066648 w 3066648"/>
              <a:gd name="connsiteY2" fmla="*/ 1320763 h 3706971"/>
              <a:gd name="connsiteX3" fmla="*/ 1029364 w 3066648"/>
              <a:gd name="connsiteY3" fmla="*/ 3706971 h 3706971"/>
              <a:gd name="connsiteX0" fmla="*/ 1029364 w 2960177"/>
              <a:gd name="connsiteY0" fmla="*/ 3706971 h 3706971"/>
              <a:gd name="connsiteX1" fmla="*/ 0 w 2960177"/>
              <a:gd name="connsiteY1" fmla="*/ 0 h 3706971"/>
              <a:gd name="connsiteX2" fmla="*/ 2960177 w 2960177"/>
              <a:gd name="connsiteY2" fmla="*/ 1089031 h 3706971"/>
              <a:gd name="connsiteX3" fmla="*/ 1029364 w 2960177"/>
              <a:gd name="connsiteY3" fmla="*/ 3706971 h 3706971"/>
              <a:gd name="connsiteX0" fmla="*/ 1336251 w 3267064"/>
              <a:gd name="connsiteY0" fmla="*/ 4132856 h 4132856"/>
              <a:gd name="connsiteX1" fmla="*/ 0 w 3267064"/>
              <a:gd name="connsiteY1" fmla="*/ 0 h 4132856"/>
              <a:gd name="connsiteX2" fmla="*/ 3267064 w 3267064"/>
              <a:gd name="connsiteY2" fmla="*/ 1514916 h 4132856"/>
              <a:gd name="connsiteX3" fmla="*/ 1336251 w 3267064"/>
              <a:gd name="connsiteY3" fmla="*/ 4132856 h 4132856"/>
              <a:gd name="connsiteX0" fmla="*/ 703686 w 3267064"/>
              <a:gd name="connsiteY0" fmla="*/ 3970018 h 3970018"/>
              <a:gd name="connsiteX1" fmla="*/ 0 w 3267064"/>
              <a:gd name="connsiteY1" fmla="*/ 0 h 3970018"/>
              <a:gd name="connsiteX2" fmla="*/ 3267064 w 3267064"/>
              <a:gd name="connsiteY2" fmla="*/ 1514916 h 3970018"/>
              <a:gd name="connsiteX3" fmla="*/ 703686 w 3267064"/>
              <a:gd name="connsiteY3" fmla="*/ 3970018 h 397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064" h="3970018">
                <a:moveTo>
                  <a:pt x="703686" y="3970018"/>
                </a:moveTo>
                <a:lnTo>
                  <a:pt x="0" y="0"/>
                </a:lnTo>
                <a:lnTo>
                  <a:pt x="3267064" y="1514916"/>
                </a:lnTo>
                <a:lnTo>
                  <a:pt x="703686" y="3970018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301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oignage / REX 2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61;p30"/>
          <p:cNvSpPr/>
          <p:nvPr userDrawn="1"/>
        </p:nvSpPr>
        <p:spPr>
          <a:xfrm rot="-1243380">
            <a:off x="5548359" y="176342"/>
            <a:ext cx="3048748" cy="4125333"/>
          </a:xfrm>
          <a:prstGeom prst="homePlate">
            <a:avLst>
              <a:gd name="adj" fmla="val 100000"/>
            </a:avLst>
          </a:prstGeom>
          <a:solidFill>
            <a:srgbClr val="FFFFFF">
              <a:alpha val="55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5435600" y="339724"/>
            <a:ext cx="3068877" cy="4251455"/>
          </a:xfrm>
          <a:custGeom>
            <a:avLst/>
            <a:gdLst>
              <a:gd name="connsiteX0" fmla="*/ 0 w 2520950"/>
              <a:gd name="connsiteY0" fmla="*/ 4032250 h 4032250"/>
              <a:gd name="connsiteX1" fmla="*/ 0 w 2520950"/>
              <a:gd name="connsiteY1" fmla="*/ 0 h 4032250"/>
              <a:gd name="connsiteX2" fmla="*/ 2520950 w 2520950"/>
              <a:gd name="connsiteY2" fmla="*/ 4032250 h 4032250"/>
              <a:gd name="connsiteX3" fmla="*/ 0 w 2520950"/>
              <a:gd name="connsiteY3" fmla="*/ 4032250 h 4032250"/>
              <a:gd name="connsiteX0" fmla="*/ 3081403 w 3081403"/>
              <a:gd name="connsiteY0" fmla="*/ 1426836 h 4032250"/>
              <a:gd name="connsiteX1" fmla="*/ 0 w 3081403"/>
              <a:gd name="connsiteY1" fmla="*/ 0 h 4032250"/>
              <a:gd name="connsiteX2" fmla="*/ 2520950 w 3081403"/>
              <a:gd name="connsiteY2" fmla="*/ 4032250 h 4032250"/>
              <a:gd name="connsiteX3" fmla="*/ 3081403 w 3081403"/>
              <a:gd name="connsiteY3" fmla="*/ 1426836 h 4032250"/>
              <a:gd name="connsiteX0" fmla="*/ 3081403 w 3081403"/>
              <a:gd name="connsiteY0" fmla="*/ 1426836 h 4282770"/>
              <a:gd name="connsiteX1" fmla="*/ 0 w 3081403"/>
              <a:gd name="connsiteY1" fmla="*/ 0 h 4282770"/>
              <a:gd name="connsiteX2" fmla="*/ 986512 w 3081403"/>
              <a:gd name="connsiteY2" fmla="*/ 4282770 h 4282770"/>
              <a:gd name="connsiteX3" fmla="*/ 3081403 w 3081403"/>
              <a:gd name="connsiteY3" fmla="*/ 1426836 h 4282770"/>
              <a:gd name="connsiteX0" fmla="*/ 3081403 w 3081403"/>
              <a:gd name="connsiteY0" fmla="*/ 1426836 h 4251455"/>
              <a:gd name="connsiteX1" fmla="*/ 0 w 3081403"/>
              <a:gd name="connsiteY1" fmla="*/ 0 h 4251455"/>
              <a:gd name="connsiteX2" fmla="*/ 779833 w 3081403"/>
              <a:gd name="connsiteY2" fmla="*/ 4251455 h 4251455"/>
              <a:gd name="connsiteX3" fmla="*/ 3081403 w 3081403"/>
              <a:gd name="connsiteY3" fmla="*/ 1426836 h 4251455"/>
              <a:gd name="connsiteX0" fmla="*/ 3068877 w 3068877"/>
              <a:gd name="connsiteY0" fmla="*/ 1583411 h 4251455"/>
              <a:gd name="connsiteX1" fmla="*/ 0 w 3068877"/>
              <a:gd name="connsiteY1" fmla="*/ 0 h 4251455"/>
              <a:gd name="connsiteX2" fmla="*/ 779833 w 3068877"/>
              <a:gd name="connsiteY2" fmla="*/ 4251455 h 4251455"/>
              <a:gd name="connsiteX3" fmla="*/ 3068877 w 3068877"/>
              <a:gd name="connsiteY3" fmla="*/ 1583411 h 4251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8877" h="4251455">
                <a:moveTo>
                  <a:pt x="3068877" y="1583411"/>
                </a:moveTo>
                <a:lnTo>
                  <a:pt x="0" y="0"/>
                </a:lnTo>
                <a:lnTo>
                  <a:pt x="779833" y="4251455"/>
                </a:lnTo>
                <a:lnTo>
                  <a:pt x="3068877" y="1583411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0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698240"/>
            <a:ext cx="3816350" cy="369454"/>
          </a:xfrm>
        </p:spPr>
        <p:txBody>
          <a:bodyPr>
            <a:normAutofit/>
          </a:bodyPr>
          <a:lstStyle>
            <a:lvl1pPr marL="0" indent="0">
              <a:buNone/>
              <a:defRPr sz="14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Témoignage / REX</a:t>
            </a:r>
          </a:p>
        </p:txBody>
      </p:sp>
      <p:sp>
        <p:nvSpPr>
          <p:cNvPr id="10" name="Espace réservé du texte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1188" y="2139950"/>
            <a:ext cx="3816350" cy="1727200"/>
          </a:xfrm>
        </p:spPr>
        <p:txBody>
          <a:bodyPr>
            <a:normAutofit/>
          </a:bodyPr>
          <a:lstStyle>
            <a:lvl1pPr marL="0" indent="0" algn="just">
              <a:buNone/>
              <a:defRPr sz="1400" baseline="0">
                <a:solidFill>
                  <a:schemeClr val="bg1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 sz="1400">
                <a:latin typeface="NeueHaasGroteskText Std" pitchFamily="34" charset="0"/>
              </a:rPr>
              <a:t>Texte </a:t>
            </a:r>
            <a:endParaRPr lang="fr-FR"/>
          </a:p>
        </p:txBody>
      </p:sp>
      <p:pic>
        <p:nvPicPr>
          <p:cNvPr id="7" name="Google Shape;238;p27">
            <a:extLst>
              <a:ext uri="{FF2B5EF4-FFF2-40B4-BE49-F238E27FC236}">
                <a16:creationId xmlns:a16="http://schemas.microsoft.com/office/drawing/2014/main" id="{A3583CD0-18D8-E642-9CB0-975CD6EFD082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F2F3F3"/>
                </a:solidFill>
              </a:defRPr>
            </a:lvl1pPr>
          </a:lstStyle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236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B5BB37B-4D7B-344A-B6DE-CA11FA5741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258550"/>
            <a:ext cx="3312368" cy="626399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93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075855" y="267494"/>
            <a:ext cx="3008313" cy="376783"/>
          </a:xfrm>
        </p:spPr>
        <p:txBody>
          <a:bodyPr anchor="b">
            <a:normAutofit/>
          </a:bodyPr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2267744" y="644280"/>
            <a:ext cx="4618855" cy="631328"/>
          </a:xfrm>
        </p:spPr>
        <p:txBody>
          <a:bodyPr>
            <a:noAutofit/>
          </a:bodyPr>
          <a:lstStyle>
            <a:lvl1pPr marL="0" indent="0" algn="ctr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pic>
        <p:nvPicPr>
          <p:cNvPr id="8" name="Google Shape;269;p3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Google Shape;282;p31"/>
          <p:cNvCxnSpPr/>
          <p:nvPr userDrawn="1"/>
        </p:nvCxnSpPr>
        <p:spPr>
          <a:xfrm rot="10800000">
            <a:off x="464850" y="3075805"/>
            <a:ext cx="8248500" cy="0"/>
          </a:xfrm>
          <a:prstGeom prst="straightConnector1">
            <a:avLst/>
          </a:prstGeom>
          <a:noFill/>
          <a:ln w="9525" cap="flat" cmpd="sng">
            <a:solidFill>
              <a:srgbClr val="F2F3F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755650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588199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EEEEEE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1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71" y="1707654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264318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18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3635896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19" name="Espace réservé du texte 16"/>
          <p:cNvSpPr>
            <a:spLocks noGrp="1"/>
          </p:cNvSpPr>
          <p:nvPr>
            <p:ph type="body" sz="quarter" idx="15" hasCustomPrompt="1"/>
          </p:nvPr>
        </p:nvSpPr>
        <p:spPr>
          <a:xfrm>
            <a:off x="6588224" y="2643758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6" hasCustomPrompt="1"/>
          </p:nvPr>
        </p:nvSpPr>
        <p:spPr>
          <a:xfrm>
            <a:off x="755576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</a:t>
            </a:r>
            <a:endParaRPr lang="fr-FR"/>
          </a:p>
        </p:txBody>
      </p:sp>
      <p:sp>
        <p:nvSpPr>
          <p:cNvPr id="21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6588125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lang="fr-FR" sz="6000" b="1" kern="1200" dirty="0">
                <a:solidFill>
                  <a:srgbClr val="FFC83A"/>
                </a:solidFill>
                <a:latin typeface="NeueHaasGroteskText Std" pitchFamily="34" charset="0"/>
                <a:ea typeface="+mn-ea"/>
                <a:cs typeface="+mn-cs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6000"/>
              <a:t>xx</a:t>
            </a:r>
            <a:endParaRPr lang="fr-FR"/>
          </a:p>
        </p:txBody>
      </p:sp>
      <p:sp>
        <p:nvSpPr>
          <p:cNvPr id="22" name="Espace réservé du text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35797" y="3218929"/>
            <a:ext cx="1800225" cy="935038"/>
          </a:xfrm>
        </p:spPr>
        <p:txBody>
          <a:bodyPr>
            <a:no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2pPr>
              <a:defRPr>
                <a:latin typeface="NeueHaasGroteskText Std" pitchFamily="34" charset="0"/>
              </a:defRPr>
            </a:lvl2pPr>
            <a:lvl3pPr>
              <a:defRPr>
                <a:latin typeface="NeueHaasGroteskText Std" pitchFamily="34" charset="0"/>
              </a:defRPr>
            </a:lvl3pPr>
            <a:lvl4pPr>
              <a:defRPr>
                <a:latin typeface="NeueHaasGroteskText Std" pitchFamily="34" charset="0"/>
              </a:defRPr>
            </a:lvl4pPr>
            <a:lvl5pPr>
              <a:defRPr>
                <a:latin typeface="NeueHaasGroteskText Std" pitchFamily="34" charset="0"/>
              </a:defRPr>
            </a:lvl5pPr>
          </a:lstStyle>
          <a:p>
            <a:pPr lvl="0"/>
            <a:r>
              <a:rPr lang="fr-FR" sz="6000"/>
              <a:t>xxx</a:t>
            </a:r>
            <a:endParaRPr lang="fr-FR"/>
          </a:p>
        </p:txBody>
      </p:sp>
      <p:sp>
        <p:nvSpPr>
          <p:cNvPr id="23" name="Espace réservé du texte 16"/>
          <p:cNvSpPr>
            <a:spLocks noGrp="1"/>
          </p:cNvSpPr>
          <p:nvPr>
            <p:ph type="body" sz="quarter" idx="19" hasCustomPrompt="1"/>
          </p:nvPr>
        </p:nvSpPr>
        <p:spPr>
          <a:xfrm>
            <a:off x="755576" y="415446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…)c</a:t>
            </a:r>
          </a:p>
        </p:txBody>
      </p:sp>
      <p:sp>
        <p:nvSpPr>
          <p:cNvPr id="24" name="Espace réservé du texte 16"/>
          <p:cNvSpPr>
            <a:spLocks noGrp="1"/>
          </p:cNvSpPr>
          <p:nvPr>
            <p:ph type="body" sz="quarter" idx="20" hasCustomPrompt="1"/>
          </p:nvPr>
        </p:nvSpPr>
        <p:spPr>
          <a:xfrm>
            <a:off x="3635822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EEEEEE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25" name="Espace réservé du texte 16"/>
          <p:cNvSpPr>
            <a:spLocks noGrp="1"/>
          </p:cNvSpPr>
          <p:nvPr>
            <p:ph type="body" sz="quarter" idx="21" hasCustomPrompt="1"/>
          </p:nvPr>
        </p:nvSpPr>
        <p:spPr>
          <a:xfrm>
            <a:off x="6588150" y="4155033"/>
            <a:ext cx="1800225" cy="288925"/>
          </a:xfrm>
        </p:spPr>
        <p:txBody>
          <a:bodyPr>
            <a:normAutofit/>
          </a:bodyPr>
          <a:lstStyle>
            <a:lvl1pPr marL="0" indent="0">
              <a:buNone/>
              <a:defRPr sz="1000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Ajouter ici l’unité (milliards ; millions d’euros …)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71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clé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289;p32"/>
          <p:cNvSpPr/>
          <p:nvPr userDrawn="1"/>
        </p:nvSpPr>
        <p:spPr>
          <a:xfrm rot="-795355">
            <a:off x="3695695" y="1015303"/>
            <a:ext cx="2110328" cy="2855027"/>
          </a:xfrm>
          <a:prstGeom prst="homePlate">
            <a:avLst>
              <a:gd name="adj" fmla="val 100000"/>
            </a:avLst>
          </a:prstGeom>
          <a:noFill/>
          <a:ln w="9525" cap="flat" cmpd="sng">
            <a:solidFill>
              <a:srgbClr val="FFC8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C83A"/>
              </a:solidFill>
              <a:latin typeface="Neue Haas Grotesk Text Pro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779912" y="2067694"/>
            <a:ext cx="1584176" cy="209030"/>
          </a:xfrm>
          <a:solidFill>
            <a:schemeClr val="bg2"/>
          </a:solidFill>
        </p:spPr>
        <p:txBody>
          <a:bodyPr anchor="b"/>
          <a:lstStyle>
            <a:lvl1pPr algn="ctr">
              <a:defRPr sz="1100" b="1">
                <a:solidFill>
                  <a:srgbClr val="FFC83A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3131840" y="2283718"/>
            <a:ext cx="3024336" cy="792088"/>
          </a:xfrm>
          <a:solidFill>
            <a:schemeClr val="bg2"/>
          </a:solidFill>
        </p:spPr>
        <p:txBody>
          <a:bodyPr>
            <a:noAutofit/>
          </a:bodyPr>
          <a:lstStyle>
            <a:lvl1pPr marL="0" indent="0" algn="ctr">
              <a:buNone/>
              <a:defRPr sz="2300" baseline="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MONEXT en quelques chiffres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3" hasCustomPrompt="1"/>
          </p:nvPr>
        </p:nvSpPr>
        <p:spPr>
          <a:xfrm>
            <a:off x="61064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4"/>
          </p:nvPr>
        </p:nvSpPr>
        <p:spPr>
          <a:xfrm>
            <a:off x="61064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19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6371282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FFC83A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0" name="Espace réservé du texte 17"/>
          <p:cNvSpPr>
            <a:spLocks noGrp="1"/>
          </p:cNvSpPr>
          <p:nvPr>
            <p:ph type="body" sz="quarter" idx="16"/>
          </p:nvPr>
        </p:nvSpPr>
        <p:spPr>
          <a:xfrm>
            <a:off x="6371282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21" name="Espace réservé du texte 15"/>
          <p:cNvSpPr>
            <a:spLocks noGrp="1"/>
          </p:cNvSpPr>
          <p:nvPr>
            <p:ph type="body" sz="quarter" idx="17" hasCustomPrompt="1"/>
          </p:nvPr>
        </p:nvSpPr>
        <p:spPr>
          <a:xfrm>
            <a:off x="611560" y="3290987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2" name="Espace réservé du texte 17"/>
          <p:cNvSpPr>
            <a:spLocks noGrp="1"/>
          </p:cNvSpPr>
          <p:nvPr>
            <p:ph type="body" sz="quarter" idx="18"/>
          </p:nvPr>
        </p:nvSpPr>
        <p:spPr>
          <a:xfrm>
            <a:off x="611560" y="4227612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pic>
        <p:nvPicPr>
          <p:cNvPr id="23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6371282" y="411510"/>
            <a:ext cx="2088000" cy="936451"/>
          </a:xfrm>
        </p:spPr>
        <p:txBody>
          <a:bodyPr>
            <a:normAutofit/>
          </a:bodyPr>
          <a:lstStyle>
            <a:lvl1pPr marL="0" indent="0" algn="ctr">
              <a:buNone/>
              <a:defRPr sz="6000" b="1">
                <a:solidFill>
                  <a:srgbClr val="EEEEEE"/>
                </a:solidFill>
                <a:latin typeface="NeueHaasGroteskText Std" pitchFamily="34" charset="0"/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fr-FR" sz="6000">
                <a:latin typeface="NeueHaasGroteskText Std" pitchFamily="34" charset="0"/>
              </a:rPr>
              <a:t>XX</a:t>
            </a:r>
            <a:endParaRPr lang="fr-FR"/>
          </a:p>
        </p:txBody>
      </p:sp>
      <p:sp>
        <p:nvSpPr>
          <p:cNvPr id="25" name="Espace réservé du texte 17"/>
          <p:cNvSpPr>
            <a:spLocks noGrp="1"/>
          </p:cNvSpPr>
          <p:nvPr>
            <p:ph type="body" sz="quarter" idx="20"/>
          </p:nvPr>
        </p:nvSpPr>
        <p:spPr>
          <a:xfrm>
            <a:off x="6371282" y="1348135"/>
            <a:ext cx="2089150" cy="36036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47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érences cl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05;p3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06;p33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eue Haas Grotesk Text Pro"/>
            </a:endParaRPr>
          </a:p>
        </p:txBody>
      </p:sp>
      <p:pic>
        <p:nvPicPr>
          <p:cNvPr id="9" name="Google Shape;309;p33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#CLIENTS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4067944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57961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596336" y="6272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4067944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57961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7596336" y="206737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4067944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7961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7596336" y="350753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7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49320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8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6732240" y="134729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9320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6732240" y="278745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49320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3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732240" y="4227612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1896FBED-5769-8641-82D2-5669962A48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66550" y="3430397"/>
            <a:ext cx="1566862" cy="360362"/>
          </a:xfrm>
        </p:spPr>
        <p:txBody>
          <a:bodyPr>
            <a:noAutofit/>
          </a:bodyPr>
          <a:lstStyle>
            <a:lvl1pPr marL="0" indent="0">
              <a:buNone/>
              <a:defRPr sz="1000" b="1" u="sng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vers liste complète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988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 cli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131840" y="195486"/>
            <a:ext cx="2880320" cy="432048"/>
          </a:xfrm>
        </p:spPr>
        <p:txBody>
          <a:bodyPr>
            <a:normAutofit/>
          </a:bodyPr>
          <a:lstStyle>
            <a:lvl1pPr>
              <a:defRPr sz="1400" b="1">
                <a:solidFill>
                  <a:srgbClr val="FFC83A"/>
                </a:solidFill>
                <a:latin typeface="+mj-lt"/>
              </a:defRPr>
            </a:lvl1pPr>
          </a:lstStyle>
          <a:p>
            <a:r>
              <a:rPr lang="fr-FR"/>
              <a:t>#CLIENTS</a:t>
            </a:r>
          </a:p>
        </p:txBody>
      </p:sp>
      <p:sp>
        <p:nvSpPr>
          <p:cNvPr id="7" name="Espace réservé pour une image  12"/>
          <p:cNvSpPr>
            <a:spLocks noGrp="1"/>
          </p:cNvSpPr>
          <p:nvPr>
            <p:ph type="pic" sz="quarter" idx="15"/>
          </p:nvPr>
        </p:nvSpPr>
        <p:spPr>
          <a:xfrm>
            <a:off x="97160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8" name="Espace réservé pour une image  12"/>
          <p:cNvSpPr>
            <a:spLocks noGrp="1"/>
          </p:cNvSpPr>
          <p:nvPr>
            <p:ph type="pic" sz="quarter" idx="16"/>
          </p:nvPr>
        </p:nvSpPr>
        <p:spPr>
          <a:xfrm>
            <a:off x="3131841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9" name="Espace réservé pour une image  12"/>
          <p:cNvSpPr>
            <a:spLocks noGrp="1"/>
          </p:cNvSpPr>
          <p:nvPr>
            <p:ph type="pic" sz="quarter" idx="17"/>
          </p:nvPr>
        </p:nvSpPr>
        <p:spPr>
          <a:xfrm>
            <a:off x="745232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0" name="Espace réservé pour une image  12"/>
          <p:cNvSpPr>
            <a:spLocks noGrp="1"/>
          </p:cNvSpPr>
          <p:nvPr>
            <p:ph type="pic" sz="quarter" idx="18"/>
          </p:nvPr>
        </p:nvSpPr>
        <p:spPr>
          <a:xfrm>
            <a:off x="5292080" y="1491630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1" name="Espace réservé pour une image  12"/>
          <p:cNvSpPr>
            <a:spLocks noGrp="1"/>
          </p:cNvSpPr>
          <p:nvPr>
            <p:ph type="pic" sz="quarter" idx="19"/>
          </p:nvPr>
        </p:nvSpPr>
        <p:spPr>
          <a:xfrm>
            <a:off x="97160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2" name="Espace réservé pour une image  12"/>
          <p:cNvSpPr>
            <a:spLocks noGrp="1"/>
          </p:cNvSpPr>
          <p:nvPr>
            <p:ph type="pic" sz="quarter" idx="20"/>
          </p:nvPr>
        </p:nvSpPr>
        <p:spPr>
          <a:xfrm>
            <a:off x="3131841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21"/>
          </p:nvPr>
        </p:nvSpPr>
        <p:spPr>
          <a:xfrm>
            <a:off x="745232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  12"/>
          <p:cNvSpPr>
            <a:spLocks noGrp="1"/>
          </p:cNvSpPr>
          <p:nvPr>
            <p:ph type="pic" sz="quarter" idx="22"/>
          </p:nvPr>
        </p:nvSpPr>
        <p:spPr>
          <a:xfrm>
            <a:off x="5292080" y="293146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5" name="Espace réservé pour une image  12"/>
          <p:cNvSpPr>
            <a:spLocks noGrp="1"/>
          </p:cNvSpPr>
          <p:nvPr>
            <p:ph type="pic" sz="quarter" idx="23"/>
          </p:nvPr>
        </p:nvSpPr>
        <p:spPr>
          <a:xfrm>
            <a:off x="97160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6" name="Espace réservé pour une image  12"/>
          <p:cNvSpPr>
            <a:spLocks noGrp="1"/>
          </p:cNvSpPr>
          <p:nvPr>
            <p:ph type="pic" sz="quarter" idx="24"/>
          </p:nvPr>
        </p:nvSpPr>
        <p:spPr>
          <a:xfrm>
            <a:off x="3131841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7" name="Espace réservé pour une image  12"/>
          <p:cNvSpPr>
            <a:spLocks noGrp="1"/>
          </p:cNvSpPr>
          <p:nvPr>
            <p:ph type="pic" sz="quarter" idx="25"/>
          </p:nvPr>
        </p:nvSpPr>
        <p:spPr>
          <a:xfrm>
            <a:off x="745232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8" name="Espace réservé pour une image  12"/>
          <p:cNvSpPr>
            <a:spLocks noGrp="1"/>
          </p:cNvSpPr>
          <p:nvPr>
            <p:ph type="pic" sz="quarter" idx="26"/>
          </p:nvPr>
        </p:nvSpPr>
        <p:spPr>
          <a:xfrm>
            <a:off x="5292080" y="437162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19" name="Espace réservé pour une image  12"/>
          <p:cNvSpPr>
            <a:spLocks noGrp="1"/>
          </p:cNvSpPr>
          <p:nvPr>
            <p:ph type="pic" sz="quarter" idx="27"/>
          </p:nvPr>
        </p:nvSpPr>
        <p:spPr>
          <a:xfrm>
            <a:off x="205172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0" name="Espace réservé pour une image  12"/>
          <p:cNvSpPr>
            <a:spLocks noGrp="1"/>
          </p:cNvSpPr>
          <p:nvPr>
            <p:ph type="pic" sz="quarter" idx="28"/>
          </p:nvPr>
        </p:nvSpPr>
        <p:spPr>
          <a:xfrm>
            <a:off x="205172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1" name="Espace réservé pour une image  12"/>
          <p:cNvSpPr>
            <a:spLocks noGrp="1"/>
          </p:cNvSpPr>
          <p:nvPr>
            <p:ph type="pic" sz="quarter" idx="29"/>
          </p:nvPr>
        </p:nvSpPr>
        <p:spPr>
          <a:xfrm>
            <a:off x="421196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2" name="Espace réservé pour une image  12"/>
          <p:cNvSpPr>
            <a:spLocks noGrp="1"/>
          </p:cNvSpPr>
          <p:nvPr>
            <p:ph type="pic" sz="quarter" idx="30"/>
          </p:nvPr>
        </p:nvSpPr>
        <p:spPr>
          <a:xfrm>
            <a:off x="421196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3" name="Espace réservé pour une image  12"/>
          <p:cNvSpPr>
            <a:spLocks noGrp="1"/>
          </p:cNvSpPr>
          <p:nvPr>
            <p:ph type="pic" sz="quarter" idx="31"/>
          </p:nvPr>
        </p:nvSpPr>
        <p:spPr>
          <a:xfrm>
            <a:off x="6372200" y="221138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sp>
        <p:nvSpPr>
          <p:cNvPr id="24" name="Espace réservé pour une image  12"/>
          <p:cNvSpPr>
            <a:spLocks noGrp="1"/>
          </p:cNvSpPr>
          <p:nvPr>
            <p:ph type="pic" sz="quarter" idx="32"/>
          </p:nvPr>
        </p:nvSpPr>
        <p:spPr>
          <a:xfrm>
            <a:off x="6372200" y="3651548"/>
            <a:ext cx="1080119" cy="360362"/>
          </a:xfrm>
        </p:spPr>
        <p:txBody>
          <a:bodyPr>
            <a:noAutofit/>
          </a:bodyPr>
          <a:lstStyle>
            <a:lvl1pPr>
              <a:defRPr sz="1100">
                <a:latin typeface="+mj-lt"/>
              </a:defRPr>
            </a:lvl1pPr>
          </a:lstStyle>
          <a:p>
            <a:endParaRPr lang="fr-FR"/>
          </a:p>
        </p:txBody>
      </p:sp>
      <p:pic>
        <p:nvPicPr>
          <p:cNvPr id="25" name="Google Shape;290;p32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0B9F8A87-571F-4248-A818-4703D6C6AFC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592053" y="806624"/>
            <a:ext cx="3959894" cy="504825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230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Ils nous font confiance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070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-up et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4932363" y="0"/>
            <a:ext cx="4211637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699542"/>
            <a:ext cx="3008313" cy="376783"/>
          </a:xfrm>
        </p:spPr>
        <p:txBody>
          <a:bodyPr anchor="b">
            <a:normAutofit/>
          </a:bodyPr>
          <a:lstStyle>
            <a:lvl1pPr algn="l">
              <a:defRPr sz="1100" b="1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775345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half" idx="11"/>
          </p:nvPr>
        </p:nvSpPr>
        <p:spPr>
          <a:xfrm>
            <a:off x="457199" y="2174929"/>
            <a:ext cx="3008313" cy="2664296"/>
          </a:xfrm>
        </p:spPr>
        <p:txBody>
          <a:bodyPr>
            <a:noAutofit/>
          </a:bodyPr>
          <a:lstStyle>
            <a:lvl1pPr marL="171450" indent="-171450">
              <a:buClr>
                <a:srgbClr val="FFC83A"/>
              </a:buClr>
              <a:buFont typeface="Arial" panose="020B0604020202020204" pitchFamily="34" charset="0"/>
              <a:buChar char="•"/>
              <a:defRPr sz="10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</a:t>
            </a:r>
          </a:p>
          <a:p>
            <a:pPr lvl="0"/>
            <a:r>
              <a:rPr lang="fr-FR" err="1"/>
              <a:t>Jkghjk</a:t>
            </a:r>
            <a:endParaRPr lang="fr-FR"/>
          </a:p>
          <a:p>
            <a:pPr lvl="0"/>
            <a:r>
              <a:rPr lang="fr-FR" err="1"/>
              <a:t>Jlkmhjklh</a:t>
            </a:r>
            <a:endParaRPr lang="fr-FR"/>
          </a:p>
          <a:p>
            <a:pPr lvl="0"/>
            <a:r>
              <a:rPr lang="fr-FR" err="1"/>
              <a:t>Hjkbk;gj</a:t>
            </a:r>
            <a:endParaRPr lang="fr-FR"/>
          </a:p>
        </p:txBody>
      </p:sp>
      <p:pic>
        <p:nvPicPr>
          <p:cNvPr id="11" name="Google Shape;191;p24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ce réservé pour une image  4"/>
          <p:cNvSpPr>
            <a:spLocks noGrp="1"/>
          </p:cNvSpPr>
          <p:nvPr>
            <p:ph type="pic" sz="quarter" idx="12"/>
          </p:nvPr>
        </p:nvSpPr>
        <p:spPr>
          <a:xfrm>
            <a:off x="4355976" y="1144158"/>
            <a:ext cx="2160588" cy="316865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93D57D1F-803D-E54C-ACB5-746BD438AC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55976" y="1152624"/>
            <a:ext cx="2160588" cy="31686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1941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mock-up de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58;p35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753" y="889325"/>
            <a:ext cx="6263502" cy="336485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0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6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372083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0B758BE-DCCA-0A42-82C4-2FAD3000606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29075" y="1095152"/>
            <a:ext cx="4413250" cy="2754535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487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desk con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6963508" y="0"/>
            <a:ext cx="2180492" cy="5143500"/>
          </a:xfrm>
        </p:spPr>
        <p:txBody>
          <a:bodyPr>
            <a:normAutofit/>
          </a:bodyPr>
          <a:lstStyle>
            <a:lvl1pPr>
              <a:defRPr sz="1600">
                <a:latin typeface="+mj-lt"/>
              </a:defRPr>
            </a:lvl1pPr>
          </a:lstStyle>
          <a:p>
            <a:r>
              <a:rPr lang="fr-FR">
                <a:latin typeface="+mj-lt"/>
              </a:rPr>
              <a:t>Insérer une image</a:t>
            </a:r>
            <a:endParaRPr lang="fr-FR"/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1520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9" name="Espace réservé du texte 15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0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256890" y="3363838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u="sng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Lien ou bouton</a:t>
            </a:r>
          </a:p>
        </p:txBody>
      </p:sp>
      <p:pic>
        <p:nvPicPr>
          <p:cNvPr id="11" name="Google Shape;357;p35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58;p35">
            <a:extLst>
              <a:ext uri="{FF2B5EF4-FFF2-40B4-BE49-F238E27FC236}">
                <a16:creationId xmlns:a16="http://schemas.microsoft.com/office/drawing/2014/main" id="{AE340DF4-D43F-7649-A1E7-610BF6A57CD2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312" y="1366075"/>
            <a:ext cx="5376056" cy="28881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38444B">
                <a:alpha val="50000"/>
              </a:srgbClr>
            </a:outerShdw>
          </a:effectLst>
        </p:spPr>
      </p:pic>
      <p:sp>
        <p:nvSpPr>
          <p:cNvPr id="14" name="Espace réservé pour une image  2">
            <a:extLst>
              <a:ext uri="{FF2B5EF4-FFF2-40B4-BE49-F238E27FC236}">
                <a16:creationId xmlns:a16="http://schemas.microsoft.com/office/drawing/2014/main" id="{1C8E57D9-AB35-074D-83AD-FB1F1EFC3D3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562909" y="1537398"/>
            <a:ext cx="3817795" cy="2372579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Image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0390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orisation des produits - tablette et 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3147814"/>
            <a:ext cx="2304256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#PRODUITS</a:t>
            </a:r>
          </a:p>
        </p:txBody>
      </p:sp>
      <p:sp>
        <p:nvSpPr>
          <p:cNvPr id="10" name="Espace réservé du texte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1520" y="3579415"/>
            <a:ext cx="2304256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12" name="Google Shape;380;p37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377;p37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1" y="1296492"/>
            <a:ext cx="3454751" cy="256562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2">
                <a:alpha val="50000"/>
              </a:schemeClr>
            </a:outerShdw>
          </a:effectLst>
        </p:spPr>
      </p:pic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55CE994-62D4-8940-AB49-EE6BB7A353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16635" y="1405828"/>
            <a:ext cx="3205162" cy="2331844"/>
          </a:xfrm>
          <a:solidFill>
            <a:schemeClr val="bg1"/>
          </a:solidFill>
          <a:effectLst>
            <a:softEdge rad="0"/>
          </a:effectLst>
        </p:spPr>
        <p:txBody>
          <a:bodyPr/>
          <a:lstStyle/>
          <a:p>
            <a:endParaRPr lang="fr-FR"/>
          </a:p>
        </p:txBody>
      </p:sp>
      <p:pic>
        <p:nvPicPr>
          <p:cNvPr id="14" name="Image 13" descr="Une image contenant moniteur, photo, assis, écran&#10;&#10;Description générée automatiquement">
            <a:extLst>
              <a:ext uri="{FF2B5EF4-FFF2-40B4-BE49-F238E27FC236}">
                <a16:creationId xmlns:a16="http://schemas.microsoft.com/office/drawing/2014/main" id="{675C6996-5201-9344-9B7B-A034C48ABF6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126" y="560672"/>
            <a:ext cx="2227183" cy="3394188"/>
          </a:xfrm>
          <a:prstGeom prst="rect">
            <a:avLst/>
          </a:prstGeom>
        </p:spPr>
      </p:pic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A551EB6D-17D4-914C-9829-381CCB2CEFA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074041" y="1004836"/>
            <a:ext cx="1396860" cy="2503018"/>
          </a:xfrm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5871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52;p35">
            <a:extLst>
              <a:ext uri="{FF2B5EF4-FFF2-40B4-BE49-F238E27FC236}">
                <a16:creationId xmlns:a16="http://schemas.microsoft.com/office/drawing/2014/main" id="{72357C1A-A688-0343-A3B6-4706891F64F6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3;p35">
            <a:extLst>
              <a:ext uri="{FF2B5EF4-FFF2-40B4-BE49-F238E27FC236}">
                <a16:creationId xmlns:a16="http://schemas.microsoft.com/office/drawing/2014/main" id="{3A88B13B-2025-BE42-920E-37BAA947B440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729B1D91-6DF3-904C-9437-B75ADF69F55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du texte 13">
            <a:extLst>
              <a:ext uri="{FF2B5EF4-FFF2-40B4-BE49-F238E27FC236}">
                <a16:creationId xmlns:a16="http://schemas.microsoft.com/office/drawing/2014/main" id="{2170C6A5-0D5E-4F47-B9B4-584AA82930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10" name="Espace réservé du texte 15">
            <a:extLst>
              <a:ext uri="{FF2B5EF4-FFF2-40B4-BE49-F238E27FC236}">
                <a16:creationId xmlns:a16="http://schemas.microsoft.com/office/drawing/2014/main" id="{60411F2B-AE5F-944C-AF34-68CDBF3DDD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DC39DDF6-C240-324C-AF39-B25274D9B7A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69296" y="1420960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BE1FA1A-E881-7041-A5C3-661EF314EB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72000" y="1082079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53432335-2553-494D-92D1-D74A6342CB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786977" y="1580078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F73E3BE8-CB60-B649-B8BF-60BF85F9D4C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786977" y="2955632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9555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8C07879E-0973-F74A-B464-1AF8A289E8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33950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2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838B811D-4BF2-0A44-B28E-3BCBBA60C7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5536" y="77110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pic>
        <p:nvPicPr>
          <p:cNvPr id="8" name="Google Shape;357;p35">
            <a:extLst>
              <a:ext uri="{FF2B5EF4-FFF2-40B4-BE49-F238E27FC236}">
                <a16:creationId xmlns:a16="http://schemas.microsoft.com/office/drawing/2014/main" id="{4BEDCDD0-1FA7-7940-9FD7-5A64F123150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F89810CE-9BBA-7347-9B85-B2D2559408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71800" y="1392887"/>
            <a:ext cx="876086" cy="918606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CA2D7F5B-E937-8E4B-BEFE-AE8F0893002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74504" y="1054006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FCBDD9AB-2645-4049-962D-C86F9DDD876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989481" y="1552005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2" name="Espace réservé pour une image  4">
            <a:extLst>
              <a:ext uri="{FF2B5EF4-FFF2-40B4-BE49-F238E27FC236}">
                <a16:creationId xmlns:a16="http://schemas.microsoft.com/office/drawing/2014/main" id="{436B0332-B25A-8C4F-8C7C-A5960941FBB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989481" y="292755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4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Sombre">
    <p:bg>
      <p:bgPr>
        <a:solidFill>
          <a:srgbClr val="3844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583072">
            <a:off x="517163" y="627534"/>
            <a:ext cx="8109673" cy="7914962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chemeClr val="bg1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D111CD8C-5AC5-4145-88CE-859FD46959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0706" y="1990623"/>
            <a:ext cx="1269366" cy="24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5042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chem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F9C3E27C-6A48-DA42-98EE-2F4AC6C540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85369" y="32204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3</a:t>
            </a:r>
          </a:p>
        </p:txBody>
      </p:sp>
      <p:sp>
        <p:nvSpPr>
          <p:cNvPr id="7" name="Espace réservé du texte 15">
            <a:extLst>
              <a:ext uri="{FF2B5EF4-FFF2-40B4-BE49-F238E27FC236}">
                <a16:creationId xmlns:a16="http://schemas.microsoft.com/office/drawing/2014/main" id="{F7A2773C-15A0-AB45-AF8A-A23A5D640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85369" y="753643"/>
            <a:ext cx="1973262" cy="504503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C6CF3AD6-8AD5-4E46-AF93-A03F8AAD655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0696" y="1837759"/>
            <a:ext cx="1801611" cy="188905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C2634527-57B2-994B-8899-3A91F015853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43845" y="1452314"/>
            <a:ext cx="3056310" cy="333945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0" name="Espace réservé pour une image  4">
            <a:extLst>
              <a:ext uri="{FF2B5EF4-FFF2-40B4-BE49-F238E27FC236}">
                <a16:creationId xmlns:a16="http://schemas.microsoft.com/office/drawing/2014/main" id="{ED99CE2E-715F-0949-8BBD-FCC43CB5100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88224" y="1820619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sp>
        <p:nvSpPr>
          <p:cNvPr id="11" name="Espace réservé pour une image  4">
            <a:extLst>
              <a:ext uri="{FF2B5EF4-FFF2-40B4-BE49-F238E27FC236}">
                <a16:creationId xmlns:a16="http://schemas.microsoft.com/office/drawing/2014/main" id="{A165CDE3-070B-5148-8147-3DF6E191189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591693" y="3172876"/>
            <a:ext cx="1090994" cy="991672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fr-FR"/>
              <a:t>Picture</a:t>
            </a:r>
          </a:p>
        </p:txBody>
      </p:sp>
      <p:pic>
        <p:nvPicPr>
          <p:cNvPr id="12" name="Google Shape;357;p35">
            <a:extLst>
              <a:ext uri="{FF2B5EF4-FFF2-40B4-BE49-F238E27FC236}">
                <a16:creationId xmlns:a16="http://schemas.microsoft.com/office/drawing/2014/main" id="{1F64F413-400B-D344-89A9-270B196EA095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8888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E6BF2E11-7035-914A-8693-B2B065713EC9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87FB6356-7329-FC42-B126-A6F50A45B7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713" y="1779662"/>
            <a:ext cx="1973262" cy="3600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1" baseline="0">
                <a:solidFill>
                  <a:srgbClr val="FFC83A"/>
                </a:solidFill>
                <a:latin typeface="NeueHaasGroteskText Std" pitchFamily="34" charset="0"/>
              </a:defRPr>
            </a:lvl1pPr>
          </a:lstStyle>
          <a:p>
            <a:pPr lvl="0"/>
            <a:r>
              <a:rPr lang="fr-FR"/>
              <a:t>SLIDE SCHEMA 1</a:t>
            </a:r>
          </a:p>
        </p:txBody>
      </p:sp>
      <p:sp>
        <p:nvSpPr>
          <p:cNvPr id="8" name="Espace réservé du texte 15">
            <a:extLst>
              <a:ext uri="{FF2B5EF4-FFF2-40B4-BE49-F238E27FC236}">
                <a16:creationId xmlns:a16="http://schemas.microsoft.com/office/drawing/2014/main" id="{ACBE8770-A19A-5442-B6D1-A28534EF4F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3" y="2211263"/>
            <a:ext cx="1973262" cy="1081087"/>
          </a:xfrm>
        </p:spPr>
        <p:txBody>
          <a:bodyPr>
            <a:noAutofit/>
          </a:bodyPr>
          <a:lstStyle>
            <a:lvl1pPr marL="0" indent="0">
              <a:buNone/>
              <a:defRPr sz="2300">
                <a:solidFill>
                  <a:srgbClr val="38444B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Titre </a:t>
            </a:r>
          </a:p>
        </p:txBody>
      </p:sp>
      <p:sp>
        <p:nvSpPr>
          <p:cNvPr id="11" name="Chart Placeholder 10">
            <a:extLst>
              <a:ext uri="{FF2B5EF4-FFF2-40B4-BE49-F238E27FC236}">
                <a16:creationId xmlns:a16="http://schemas.microsoft.com/office/drawing/2014/main" id="{42F86514-118F-9E43-B35B-7716A2719A8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2916238" y="700088"/>
            <a:ext cx="5903912" cy="3743325"/>
          </a:xfrm>
        </p:spPr>
        <p:txBody>
          <a:bodyPr/>
          <a:lstStyle/>
          <a:p>
            <a:endParaRPr lang="x-none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2889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20" name="Google Shape;634;p45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635;p45"/>
          <p:cNvSpPr/>
          <p:nvPr userDrawn="1"/>
        </p:nvSpPr>
        <p:spPr>
          <a:xfrm>
            <a:off x="6648" y="-1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161930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440" y="0"/>
            <a:ext cx="8424502" cy="51435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EAC102A-0E25-4153-AC21-8F5C0DC00AAC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Google Shape;357;p35">
            <a:extLst>
              <a:ext uri="{FF2B5EF4-FFF2-40B4-BE49-F238E27FC236}">
                <a16:creationId xmlns:a16="http://schemas.microsoft.com/office/drawing/2014/main" id="{514519C8-AB56-F442-A923-721A914F9081}"/>
              </a:ext>
            </a:extLst>
          </p:cNvPr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EF39DFF-9055-41E0-8388-3EF614F3CB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D229DE-DD8E-4ED5-869D-47DBDD4B5A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11975" y="3502636"/>
            <a:ext cx="1963738" cy="19113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1D55E8D-5A55-43B2-BF8A-BD38BFF95F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11975" y="3794668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7A567EA4-3DF0-4B89-B1D1-F8900E82D7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11975" y="4146845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F49C3BEE-F139-4B32-A5E2-5391E84438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11975" y="4350281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B4F4E9AB-56ED-4124-B6E2-F7B4DDCE0E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03085" y="4712172"/>
            <a:ext cx="1963738" cy="203053"/>
          </a:xfrm>
        </p:spPr>
        <p:txBody>
          <a:bodyPr>
            <a:noAutofit/>
          </a:bodyPr>
          <a:lstStyle>
            <a:lvl1pPr marL="0" indent="0" algn="r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4036138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1558666-2D5D-CC45-BB26-59EC47503C9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844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Google Shape;634;p45">
            <a:extLst>
              <a:ext uri="{FF2B5EF4-FFF2-40B4-BE49-F238E27FC236}">
                <a16:creationId xmlns:a16="http://schemas.microsoft.com/office/drawing/2014/main" id="{9BCD8448-3A8D-EE4C-A5E5-E0440FE8CA9C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635;p45">
            <a:extLst>
              <a:ext uri="{FF2B5EF4-FFF2-40B4-BE49-F238E27FC236}">
                <a16:creationId xmlns:a16="http://schemas.microsoft.com/office/drawing/2014/main" id="{5A847452-714C-AB45-A96A-55486474C1A6}"/>
              </a:ext>
            </a:extLst>
          </p:cNvPr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357;p35">
            <a:extLst>
              <a:ext uri="{FF2B5EF4-FFF2-40B4-BE49-F238E27FC236}">
                <a16:creationId xmlns:a16="http://schemas.microsoft.com/office/drawing/2014/main" id="{BB5F4F0E-753C-A142-B46D-028DC1FDF1EF}"/>
              </a:ext>
            </a:extLst>
          </p:cNvPr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space réservé du texte 10">
            <a:extLst>
              <a:ext uri="{FF2B5EF4-FFF2-40B4-BE49-F238E27FC236}">
                <a16:creationId xmlns:a16="http://schemas.microsoft.com/office/drawing/2014/main" id="{4354F284-2E9B-408F-B53B-320C5CCA06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568" y="2206262"/>
            <a:ext cx="2287587" cy="719138"/>
          </a:xfrm>
        </p:spPr>
        <p:txBody>
          <a:bodyPr/>
          <a:lstStyle>
            <a:lvl1pPr marL="0" indent="0">
              <a:buNone/>
              <a:defRPr>
                <a:solidFill>
                  <a:srgbClr val="404F54"/>
                </a:solidFill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fr-CH"/>
              <a:t>M</a:t>
            </a:r>
            <a:r>
              <a:rPr lang="fr-FR" err="1"/>
              <a:t>erci</a:t>
            </a:r>
            <a:r>
              <a:rPr lang="fr-FR"/>
              <a:t> !</a:t>
            </a:r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5D87E53-8864-4393-8631-18F2242100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9952" y="1923678"/>
            <a:ext cx="1963738" cy="19113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Nom</a:t>
            </a:r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31A7B613-BEB0-4FD0-BD73-B1F4E8A5F5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9952" y="2215710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1">
                <a:solidFill>
                  <a:srgbClr val="FFC83A"/>
                </a:solidFill>
                <a:latin typeface="+mj-lt"/>
              </a:defRPr>
            </a:lvl1pPr>
          </a:lstStyle>
          <a:p>
            <a:pPr lvl="0"/>
            <a:r>
              <a:rPr lang="fr-FR"/>
              <a:t>Position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EBA938C9-E270-4B15-9E96-89DAE29C00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39952" y="2567887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6" name="Espace réservé du texte 12">
            <a:extLst>
              <a:ext uri="{FF2B5EF4-FFF2-40B4-BE49-F238E27FC236}">
                <a16:creationId xmlns:a16="http://schemas.microsoft.com/office/drawing/2014/main" id="{C7160864-9043-4CB8-9E56-F85E1D76CC0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9952" y="2771323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+ Téléphone</a:t>
            </a:r>
          </a:p>
        </p:txBody>
      </p:sp>
      <p:sp>
        <p:nvSpPr>
          <p:cNvPr id="17" name="Espace réservé du texte 12">
            <a:extLst>
              <a:ext uri="{FF2B5EF4-FFF2-40B4-BE49-F238E27FC236}">
                <a16:creationId xmlns:a16="http://schemas.microsoft.com/office/drawing/2014/main" id="{7193806A-1DE3-483F-AE36-2FFB2277585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31062" y="3133214"/>
            <a:ext cx="1963738" cy="203053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/>
              <a:t>email@monext.com</a:t>
            </a:r>
          </a:p>
        </p:txBody>
      </p:sp>
    </p:spTree>
    <p:extLst>
      <p:ext uri="{BB962C8B-B14F-4D97-AF65-F5344CB8AC3E}">
        <p14:creationId xmlns:p14="http://schemas.microsoft.com/office/powerpoint/2010/main" val="332211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-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455144AD-498A-6E4C-A1DC-716F639503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47665" y="2230671"/>
            <a:ext cx="6048670" cy="1021556"/>
          </a:xfrm>
        </p:spPr>
        <p:txBody>
          <a:bodyPr anchor="ctr">
            <a:noAutofit/>
          </a:bodyPr>
          <a:lstStyle>
            <a:lvl1pPr algn="ctr">
              <a:defRPr sz="3200" b="0" i="0" cap="none">
                <a:solidFill>
                  <a:srgbClr val="38444B"/>
                </a:solidFill>
                <a:latin typeface="Neue Haas Grotesk Text Pro 65 M" panose="020B0504020202020204" pitchFamily="34" charset="77"/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DD0D141-421D-964E-804E-91435D6C5E7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851920" y="3219822"/>
            <a:ext cx="1440160" cy="210333"/>
          </a:xfrm>
        </p:spPr>
        <p:txBody>
          <a:bodyPr anchor="b">
            <a:noAutofit/>
          </a:bodyPr>
          <a:lstStyle>
            <a:lvl1pPr marL="0" indent="0" algn="ctr">
              <a:buNone/>
              <a:defRPr sz="1050" b="0">
                <a:solidFill>
                  <a:srgbClr val="C8C8C8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DATE</a:t>
            </a:r>
          </a:p>
        </p:txBody>
      </p:sp>
      <p:pic>
        <p:nvPicPr>
          <p:cNvPr id="13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D389192-5AEA-194D-ADEC-7B671F03D5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706" y="1995686"/>
            <a:ext cx="1242589" cy="23498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F4D443-0C33-9744-94E5-3AA40B5049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83072">
            <a:off x="517164" y="627535"/>
            <a:ext cx="8109673" cy="7914963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27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10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0" hasCustomPrompt="1"/>
          </p:nvPr>
        </p:nvSpPr>
        <p:spPr>
          <a:xfrm>
            <a:off x="3635896" y="26779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01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3635896" y="199598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02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3635896" y="3579862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03</a:t>
            </a:r>
          </a:p>
        </p:txBody>
      </p:sp>
      <p:sp>
        <p:nvSpPr>
          <p:cNvPr id="1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6731595" y="26749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lang="fr-FR" sz="4800" b="1" kern="1200" dirty="0">
                <a:solidFill>
                  <a:srgbClr val="C8C8C8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/>
              <a:t>04</a:t>
            </a:r>
          </a:p>
        </p:txBody>
      </p:sp>
      <p:sp>
        <p:nvSpPr>
          <p:cNvPr id="16" name="Espace réservé du text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31595" y="1995686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05</a:t>
            </a:r>
          </a:p>
        </p:txBody>
      </p:sp>
      <p:sp>
        <p:nvSpPr>
          <p:cNvPr id="17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6731595" y="3579564"/>
            <a:ext cx="1512813" cy="1008062"/>
          </a:xfrm>
        </p:spPr>
        <p:txBody>
          <a:bodyPr>
            <a:noAutofit/>
          </a:bodyPr>
          <a:lstStyle>
            <a:lvl1pPr marL="0" indent="0" algn="ctr">
              <a:buNone/>
              <a:defRPr sz="4800" b="1">
                <a:solidFill>
                  <a:srgbClr val="C8C8C8"/>
                </a:solidFill>
                <a:latin typeface="+mj-lt"/>
              </a:defRPr>
            </a:lvl1pPr>
            <a:lvl2pPr marL="457200" indent="0" algn="ctr">
              <a:buNone/>
              <a:defRPr sz="4400" b="1">
                <a:latin typeface="+mj-lt"/>
              </a:defRPr>
            </a:lvl2pPr>
            <a:lvl3pPr>
              <a:defRPr sz="8200">
                <a:latin typeface="+mj-lt"/>
              </a:defRPr>
            </a:lvl3pPr>
            <a:lvl4pPr>
              <a:defRPr sz="8200">
                <a:latin typeface="+mj-lt"/>
              </a:defRPr>
            </a:lvl4pPr>
            <a:lvl5pPr>
              <a:defRPr sz="8200">
                <a:latin typeface="+mj-lt"/>
              </a:defRPr>
            </a:lvl5pPr>
          </a:lstStyle>
          <a:p>
            <a:pPr lvl="0"/>
            <a:r>
              <a:rPr lang="fr-FR"/>
              <a:t>06</a:t>
            </a:r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6" hasCustomPrompt="1"/>
          </p:nvPr>
        </p:nvSpPr>
        <p:spPr>
          <a:xfrm>
            <a:off x="3851275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7" hasCustomPrompt="1"/>
          </p:nvPr>
        </p:nvSpPr>
        <p:spPr>
          <a:xfrm>
            <a:off x="3851275" y="1419374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2" name="Espace réservé du texte 18"/>
          <p:cNvSpPr>
            <a:spLocks noGrp="1"/>
          </p:cNvSpPr>
          <p:nvPr>
            <p:ph type="body" sz="quarter" idx="18" hasCustomPrompt="1"/>
          </p:nvPr>
        </p:nvSpPr>
        <p:spPr>
          <a:xfrm>
            <a:off x="6983412" y="987574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3" name="Espace réservé du texte 20"/>
          <p:cNvSpPr>
            <a:spLocks noGrp="1"/>
          </p:cNvSpPr>
          <p:nvPr>
            <p:ph type="body" sz="quarter" idx="19" hasCustomPrompt="1"/>
          </p:nvPr>
        </p:nvSpPr>
        <p:spPr>
          <a:xfrm>
            <a:off x="7020272" y="141962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4" name="Espace réservé du texte 18"/>
          <p:cNvSpPr>
            <a:spLocks noGrp="1"/>
          </p:cNvSpPr>
          <p:nvPr>
            <p:ph type="body" sz="quarter" idx="20" hasCustomPrompt="1"/>
          </p:nvPr>
        </p:nvSpPr>
        <p:spPr>
          <a:xfrm>
            <a:off x="3851920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5" name="Espace réservé du texte 20"/>
          <p:cNvSpPr>
            <a:spLocks noGrp="1"/>
          </p:cNvSpPr>
          <p:nvPr>
            <p:ph type="body" sz="quarter" idx="21" hasCustomPrompt="1"/>
          </p:nvPr>
        </p:nvSpPr>
        <p:spPr>
          <a:xfrm>
            <a:off x="3851920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6" name="Espace réservé du texte 18"/>
          <p:cNvSpPr>
            <a:spLocks noGrp="1"/>
          </p:cNvSpPr>
          <p:nvPr>
            <p:ph type="body" sz="quarter" idx="22" hasCustomPrompt="1"/>
          </p:nvPr>
        </p:nvSpPr>
        <p:spPr>
          <a:xfrm>
            <a:off x="6978024" y="2715766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7" name="Espace réservé du texte 20"/>
          <p:cNvSpPr>
            <a:spLocks noGrp="1"/>
          </p:cNvSpPr>
          <p:nvPr>
            <p:ph type="body" sz="quarter" idx="23" hasCustomPrompt="1"/>
          </p:nvPr>
        </p:nvSpPr>
        <p:spPr>
          <a:xfrm>
            <a:off x="6978024" y="3147566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28" name="Espace réservé du texte 18"/>
          <p:cNvSpPr>
            <a:spLocks noGrp="1"/>
          </p:cNvSpPr>
          <p:nvPr>
            <p:ph type="body" sz="quarter" idx="24" hasCustomPrompt="1"/>
          </p:nvPr>
        </p:nvSpPr>
        <p:spPr>
          <a:xfrm>
            <a:off x="3851920" y="4299942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29" name="Espace réservé du texte 20"/>
          <p:cNvSpPr>
            <a:spLocks noGrp="1"/>
          </p:cNvSpPr>
          <p:nvPr>
            <p:ph type="body" sz="quarter" idx="25" hasCustomPrompt="1"/>
          </p:nvPr>
        </p:nvSpPr>
        <p:spPr>
          <a:xfrm>
            <a:off x="3851920" y="4731742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0" name="Espace réservé du texte 18"/>
          <p:cNvSpPr>
            <a:spLocks noGrp="1"/>
          </p:cNvSpPr>
          <p:nvPr>
            <p:ph type="body" sz="quarter" idx="26" hasCustomPrompt="1"/>
          </p:nvPr>
        </p:nvSpPr>
        <p:spPr>
          <a:xfrm>
            <a:off x="6983412" y="4299297"/>
            <a:ext cx="2160588" cy="431800"/>
          </a:xfrm>
        </p:spPr>
        <p:txBody>
          <a:bodyPr>
            <a:noAutofit/>
          </a:bodyPr>
          <a:lstStyle>
            <a:lvl1pPr marL="0" indent="0" algn="just">
              <a:buNone/>
              <a:defRPr sz="1100" baseline="0">
                <a:solidFill>
                  <a:srgbClr val="38444B"/>
                </a:solidFill>
                <a:latin typeface="+mj-lt"/>
              </a:defRPr>
            </a:lvl1pPr>
            <a:lvl2pPr>
              <a:defRPr sz="1100">
                <a:solidFill>
                  <a:srgbClr val="38444B"/>
                </a:solidFill>
                <a:latin typeface="+mj-lt"/>
              </a:defRPr>
            </a:lvl2pPr>
            <a:lvl3pPr>
              <a:defRPr sz="1100">
                <a:solidFill>
                  <a:srgbClr val="38444B"/>
                </a:solidFill>
                <a:latin typeface="+mj-lt"/>
              </a:defRPr>
            </a:lvl3pPr>
            <a:lvl4pPr>
              <a:defRPr sz="1100">
                <a:solidFill>
                  <a:srgbClr val="38444B"/>
                </a:solidFill>
                <a:latin typeface="+mj-lt"/>
              </a:defRPr>
            </a:lvl4pPr>
            <a:lvl5pPr>
              <a:defRPr sz="1100">
                <a:solidFill>
                  <a:srgbClr val="38444B"/>
                </a:solidFill>
                <a:latin typeface="+mj-lt"/>
              </a:defRPr>
            </a:lvl5pPr>
          </a:lstStyle>
          <a:p>
            <a:pPr lvl="0"/>
            <a:r>
              <a:rPr lang="fr-FR"/>
              <a:t>Titre de la section</a:t>
            </a:r>
          </a:p>
        </p:txBody>
      </p:sp>
      <p:sp>
        <p:nvSpPr>
          <p:cNvPr id="31" name="Espace réservé du texte 20"/>
          <p:cNvSpPr>
            <a:spLocks noGrp="1"/>
          </p:cNvSpPr>
          <p:nvPr>
            <p:ph type="body" sz="quarter" idx="27" hasCustomPrompt="1"/>
          </p:nvPr>
        </p:nvSpPr>
        <p:spPr>
          <a:xfrm>
            <a:off x="6983412" y="4731097"/>
            <a:ext cx="1296988" cy="288925"/>
          </a:xfrm>
        </p:spPr>
        <p:txBody>
          <a:bodyPr>
            <a:normAutofit/>
          </a:bodyPr>
          <a:lstStyle>
            <a:lvl1pPr marL="0" indent="0">
              <a:buNone/>
              <a:defRPr sz="1000" b="1" u="sng" baseline="0">
                <a:solidFill>
                  <a:srgbClr val="FFC83A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r-FR" sz="1000" b="1">
                <a:latin typeface="+mj-lt"/>
              </a:rPr>
              <a:t>On y va</a:t>
            </a:r>
            <a:endParaRPr lang="fr-FR"/>
          </a:p>
        </p:txBody>
      </p:sp>
      <p:sp>
        <p:nvSpPr>
          <p:cNvPr id="33" name="Espace réservé du texte 15">
            <a:extLst>
              <a:ext uri="{FF2B5EF4-FFF2-40B4-BE49-F238E27FC236}">
                <a16:creationId xmlns:a16="http://schemas.microsoft.com/office/drawing/2014/main" id="{B2C349E9-0CD3-44A3-8358-16A8CB3912C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2246758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4;p21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3F3F3">
              <a:alpha val="529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45;p21"/>
          <p:cNvSpPr/>
          <p:nvPr userDrawn="1"/>
        </p:nvSpPr>
        <p:spPr>
          <a:xfrm>
            <a:off x="0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3844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D542F"/>
              </a:solidFill>
            </a:endParaRPr>
          </a:p>
        </p:txBody>
      </p:sp>
      <p:pic>
        <p:nvPicPr>
          <p:cNvPr id="9" name="Google Shape;165;p21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5" y="4763226"/>
            <a:ext cx="196650" cy="1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76B8A3FA-79CC-4F4A-BF0A-029A599372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6712" y="2319498"/>
            <a:ext cx="2189063" cy="504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latin typeface="NeueHaasGroteskText Std" pitchFamily="34" charset="0"/>
              </a:defRPr>
            </a:lvl2pPr>
            <a:lvl3pPr marL="914400" indent="0">
              <a:buNone/>
              <a:defRPr sz="1600">
                <a:latin typeface="NeueHaasGroteskText Std" pitchFamily="34" charset="0"/>
              </a:defRPr>
            </a:lvl3pPr>
            <a:lvl4pPr marL="1371600" indent="0">
              <a:buNone/>
              <a:defRPr sz="1400">
                <a:latin typeface="NeueHaasGroteskText Std" pitchFamily="34" charset="0"/>
              </a:defRPr>
            </a:lvl4pPr>
            <a:lvl5pPr marL="1828800" indent="0">
              <a:buNone/>
              <a:defRPr sz="1400">
                <a:latin typeface="NeueHaasGroteskText Std" pitchFamily="34" charset="0"/>
              </a:defRPr>
            </a:lvl5pPr>
          </a:lstStyle>
          <a:p>
            <a:pPr lvl="0"/>
            <a:r>
              <a:rPr lang="fr-FR"/>
              <a:t>Sommaire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D03E7A48-DDAC-450F-A1A6-7F52C40D80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07905" y="411510"/>
            <a:ext cx="5184576" cy="4351716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rgbClr val="C8C8C8"/>
              </a:buClr>
              <a:buSzPct val="200000"/>
              <a:buFont typeface="+mj-lt"/>
              <a:buAutoNum type="arabicPeriod"/>
              <a:tabLst/>
              <a:defRPr sz="1800" baseline="0">
                <a:solidFill>
                  <a:srgbClr val="38444B"/>
                </a:solidFill>
                <a:latin typeface="+mj-lt"/>
              </a:defRPr>
            </a:lvl1pPr>
          </a:lstStyle>
          <a:p>
            <a:pPr lvl="0"/>
            <a:r>
              <a:rPr lang="fr-FR"/>
              <a:t>Titre de la section 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</a:t>
            </a:r>
          </a:p>
          <a:p>
            <a:pPr lvl="0"/>
            <a:r>
              <a:rPr lang="fr-FR"/>
              <a:t>Titre de la section  </a:t>
            </a:r>
          </a:p>
          <a:p>
            <a:pPr lvl="0"/>
            <a:endParaRPr lang="fr-FR"/>
          </a:p>
          <a:p>
            <a:pPr lvl="0"/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982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EF31E6-010B-4B0F-BA4E-4A5B0B21F3B7}"/>
              </a:ext>
            </a:extLst>
          </p:cNvPr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Espace réservé pour une image  8">
            <a:extLst>
              <a:ext uri="{FF2B5EF4-FFF2-40B4-BE49-F238E27FC236}">
                <a16:creationId xmlns:a16="http://schemas.microsoft.com/office/drawing/2014/main" id="{C88EC5C3-D54F-444A-BA8C-DA4C613AC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43808" y="0"/>
            <a:ext cx="6300192" cy="51435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25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 1 (avec da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C79DE589-52B3-104D-B895-FE8EDC6361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525"/>
            <a:ext cx="9144000" cy="5143500"/>
          </a:xfrm>
        </p:spPr>
        <p:txBody>
          <a:bodyPr/>
          <a:lstStyle/>
          <a:p>
            <a:endParaRPr lang="fr-FR"/>
          </a:p>
        </p:txBody>
      </p:sp>
      <p:sp>
        <p:nvSpPr>
          <p:cNvPr id="8" name="Google Shape;181;p23">
            <a:extLst>
              <a:ext uri="{FF2B5EF4-FFF2-40B4-BE49-F238E27FC236}">
                <a16:creationId xmlns:a16="http://schemas.microsoft.com/office/drawing/2014/main" id="{7BAC3526-905D-45D5-A5DA-1BA49E2217DB}"/>
              </a:ext>
            </a:extLst>
          </p:cNvPr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Google Shape;226;p26"/>
          <p:cNvPicPr preferRelativeResize="0"/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Titre sous-partie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270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0"/>
            <a:ext cx="8208912" cy="5143500"/>
          </a:xfrm>
          <a:prstGeom prst="rect">
            <a:avLst/>
          </a:prstGeom>
        </p:spPr>
      </p:pic>
      <p:sp>
        <p:nvSpPr>
          <p:cNvPr id="7" name="Google Shape;181;p23"/>
          <p:cNvSpPr/>
          <p:nvPr userDrawn="1"/>
        </p:nvSpPr>
        <p:spPr>
          <a:xfrm>
            <a:off x="372083" y="0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>
              <a:alpha val="254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82;p23"/>
          <p:cNvSpPr/>
          <p:nvPr userDrawn="1"/>
        </p:nvSpPr>
        <p:spPr>
          <a:xfrm>
            <a:off x="0" y="-9962"/>
            <a:ext cx="3270600" cy="5143500"/>
          </a:xfrm>
          <a:prstGeom prst="homePlate">
            <a:avLst>
              <a:gd name="adj" fmla="val 70332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95536" y="2427734"/>
            <a:ext cx="1872208" cy="1021556"/>
          </a:xfrm>
        </p:spPr>
        <p:txBody>
          <a:bodyPr anchor="t">
            <a:noAutofit/>
          </a:bodyPr>
          <a:lstStyle>
            <a:lvl1pPr algn="l">
              <a:defRPr sz="2300" b="0" cap="none">
                <a:solidFill>
                  <a:srgbClr val="38444B"/>
                </a:solidFill>
                <a:latin typeface="NeueHaasGroteskText Std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95536" y="1995686"/>
            <a:ext cx="1440160" cy="288032"/>
          </a:xfrm>
        </p:spPr>
        <p:txBody>
          <a:bodyPr anchor="b">
            <a:noAutofit/>
          </a:bodyPr>
          <a:lstStyle>
            <a:lvl1pPr marL="0" indent="0" algn="l">
              <a:buNone/>
              <a:defRPr sz="1400" b="1">
                <a:solidFill>
                  <a:srgbClr val="FFC83A"/>
                </a:solidFill>
                <a:latin typeface="NeueHaasGroteskText Std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TITRE</a:t>
            </a:r>
          </a:p>
        </p:txBody>
      </p:sp>
      <p:pic>
        <p:nvPicPr>
          <p:cNvPr id="11" name="Google Shape;226;p26"/>
          <p:cNvPicPr preferRelativeResize="0"/>
          <p:nvPr userDrawn="1"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19" y="4763225"/>
            <a:ext cx="196650" cy="1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© MONEXT - Tous droits réservés - C2 restreint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07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04F54"/>
                </a:solidFill>
                <a:latin typeface="+mj-lt"/>
              </a:defRPr>
            </a:lvl1pPr>
          </a:lstStyle>
          <a:p>
            <a:r>
              <a:rPr lang="fr-FR" dirty="0"/>
              <a:t>© MONEXT - Tous droits réservés - C2 restreint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4ED64-0AFC-4521-82F6-7C2FE3B67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61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4" r:id="rId2"/>
    <p:sldLayoutId id="2147483695" r:id="rId3"/>
    <p:sldLayoutId id="2147483696" r:id="rId4"/>
    <p:sldLayoutId id="2147483649" r:id="rId5"/>
    <p:sldLayoutId id="2147483676" r:id="rId6"/>
    <p:sldLayoutId id="2147483651" r:id="rId7"/>
    <p:sldLayoutId id="2147483697" r:id="rId8"/>
    <p:sldLayoutId id="2147483684" r:id="rId9"/>
    <p:sldLayoutId id="2147483698" r:id="rId10"/>
    <p:sldLayoutId id="2147483683" r:id="rId11"/>
    <p:sldLayoutId id="2147483650" r:id="rId12"/>
    <p:sldLayoutId id="2147483677" r:id="rId13"/>
    <p:sldLayoutId id="2147483653" r:id="rId14"/>
    <p:sldLayoutId id="2147483654" r:id="rId15"/>
    <p:sldLayoutId id="2147483675" r:id="rId16"/>
    <p:sldLayoutId id="2147483700" r:id="rId17"/>
    <p:sldLayoutId id="2147483655" r:id="rId18"/>
    <p:sldLayoutId id="2147483674" r:id="rId19"/>
    <p:sldLayoutId id="2147483656" r:id="rId20"/>
    <p:sldLayoutId id="2147483657" r:id="rId21"/>
    <p:sldLayoutId id="2147483658" r:id="rId22"/>
    <p:sldLayoutId id="2147483673" r:id="rId23"/>
    <p:sldLayoutId id="2147483669" r:id="rId24"/>
    <p:sldLayoutId id="2147483678" r:id="rId25"/>
    <p:sldLayoutId id="2147483679" r:id="rId26"/>
    <p:sldLayoutId id="2147483680" r:id="rId27"/>
    <p:sldLayoutId id="2147483687" r:id="rId28"/>
    <p:sldLayoutId id="2147483688" r:id="rId29"/>
    <p:sldLayoutId id="2147483689" r:id="rId30"/>
    <p:sldLayoutId id="2147483690" r:id="rId31"/>
    <p:sldLayoutId id="2147483681" r:id="rId32"/>
    <p:sldLayoutId id="2147483699" r:id="rId33"/>
    <p:sldLayoutId id="2147483691" r:id="rId34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Neue Haas Grotesk Text Pro 55 R" panose="020B050402020202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86AB24-01C7-0E4F-B737-0F0C54E0D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300" y="2230671"/>
            <a:ext cx="7016750" cy="1021556"/>
          </a:xfrm>
        </p:spPr>
        <p:txBody>
          <a:bodyPr/>
          <a:lstStyle/>
          <a:p>
            <a:r>
              <a:rPr lang="fr-FR" sz="1800" dirty="0"/>
              <a:t>Etablissement de Paiement</a:t>
            </a:r>
            <a:br>
              <a:rPr lang="fr-FR" sz="1800" dirty="0"/>
            </a:br>
            <a:r>
              <a:rPr lang="fr-FR" sz="1800" dirty="0"/>
              <a:t>Roadmap Reporting T4 2021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3B3CB2-E163-BB4C-A40A-D0ED1D76CC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12/10/2021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srgbClr val="F2F3F3"/>
                </a:solidFill>
              </a:rPr>
              <a:t>© MONEXT - Tous droits réservés - C2 restreint</a:t>
            </a:r>
            <a:endParaRPr lang="fr-FR" dirty="0">
              <a:solidFill>
                <a:srgbClr val="F2F3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632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051" y="404727"/>
            <a:ext cx="1872208" cy="1193072"/>
          </a:xfrm>
        </p:spPr>
        <p:txBody>
          <a:bodyPr/>
          <a:lstStyle/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SURFI</a:t>
            </a:r>
            <a:br>
              <a:rPr lang="fr-FR" sz="700" b="1" dirty="0"/>
            </a:br>
            <a:r>
              <a:rPr lang="fr-FR" sz="600" b="1" dirty="0"/>
              <a:t>Préparation : </a:t>
            </a:r>
            <a:r>
              <a:rPr lang="fr-FR" sz="600" dirty="0"/>
              <a:t>Contrôle de gestion (Eriola </a:t>
            </a:r>
            <a:r>
              <a:rPr lang="fr-FR" sz="600" dirty="0" err="1"/>
              <a:t>Shkurtaj</a:t>
            </a:r>
            <a:r>
              <a:rPr lang="fr-FR" sz="600" dirty="0"/>
              <a:t> / Benoit </a:t>
            </a:r>
            <a:r>
              <a:rPr lang="fr-FR" sz="600" dirty="0" err="1"/>
              <a:t>Fournier-Montgieux</a:t>
            </a:r>
            <a:r>
              <a:rPr lang="fr-FR" sz="600" dirty="0"/>
              <a:t> / Emilie Pouget) : production des états, transmission au RSP puis à CMA</a:t>
            </a:r>
            <a:br>
              <a:rPr lang="fr-FR" sz="600" dirty="0"/>
            </a:br>
            <a:r>
              <a:rPr lang="fr-FR" sz="600" b="1" dirty="0"/>
              <a:t>Validation : </a:t>
            </a:r>
            <a:r>
              <a:rPr lang="fr-FR" sz="600" dirty="0"/>
              <a:t>Responsable Services de Paiement (Guillaume PRIN)</a:t>
            </a:r>
            <a:br>
              <a:rPr lang="fr-FR" sz="600" dirty="0"/>
            </a:br>
            <a:r>
              <a:rPr lang="fr-FR" sz="600" b="1" dirty="0"/>
              <a:t>Signature : 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CMA Service </a:t>
            </a:r>
            <a:r>
              <a:rPr lang="fr-FR" sz="600" dirty="0" err="1"/>
              <a:t>Reportings</a:t>
            </a:r>
            <a:r>
              <a:rPr lang="fr-FR" sz="600" dirty="0"/>
              <a:t> et normes prudentiels : transmission à l'ACPR via </a:t>
            </a:r>
            <a:r>
              <a:rPr lang="fr-FR" sz="600" dirty="0" err="1"/>
              <a:t>Onegate</a:t>
            </a:r>
            <a:br>
              <a:rPr lang="fr-FR" sz="600" dirty="0"/>
            </a:br>
            <a:r>
              <a:rPr lang="fr-FR" sz="600" b="1" dirty="0"/>
              <a:t>Destinataire : </a:t>
            </a:r>
            <a:r>
              <a:rPr lang="fr-FR" sz="600" dirty="0"/>
              <a:t>ACPR</a:t>
            </a:r>
            <a:br>
              <a:rPr lang="fr-FR" sz="700" dirty="0"/>
            </a:br>
            <a:endParaRPr lang="fr-FR" sz="20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z="800" dirty="0"/>
              <a:t>© MONEXT - Tous droits réservés - C2 restreint</a:t>
            </a:r>
          </a:p>
        </p:txBody>
      </p:sp>
      <p:graphicFrame>
        <p:nvGraphicFramePr>
          <p:cNvPr id="6" name="Espace réservé pour une image  5"/>
          <p:cNvGraphicFramePr>
            <a:graphicFrameLocks noGrp="1"/>
          </p:cNvGraphicFramePr>
          <p:nvPr>
            <p:ph type="pic" sz="quarter" idx="10"/>
            <p:extLst>
              <p:ext uri="{D42A27DB-BD31-4B8C-83A1-F6EECF244321}">
                <p14:modId xmlns:p14="http://schemas.microsoft.com/office/powerpoint/2010/main" val="3849254516"/>
              </p:ext>
            </p:extLst>
          </p:nvPr>
        </p:nvGraphicFramePr>
        <p:xfrm>
          <a:off x="2258678" y="465594"/>
          <a:ext cx="6540499" cy="4119683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00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3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25/10/2021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CantonEpSocial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Cantonnement des fonds de la clientèle des établissements de paiement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Autres tableaux prudentiels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T3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5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25/10/2021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CImpayes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Créances impayées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Commun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T3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50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25/10/2021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ResuInfi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Résultats des opérations sur instruments financiers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Commun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T3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4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25/10/2021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>
                          <a:effectLst/>
                        </a:rPr>
                        <a:t>SituationFrance</a:t>
                      </a:r>
                      <a:endParaRPr lang="fr-FR" sz="6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Situation bilan et hors-bilan sur base sociale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Commun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T3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9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25/10/2021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>
                          <a:effectLst/>
                        </a:rPr>
                        <a:t>TitTransFrance</a:t>
                      </a:r>
                      <a:endParaRPr lang="fr-FR" sz="6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Opérations sur titres de transaction, opérations diverses et valeurs immobilières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Commun</a:t>
                      </a:r>
                      <a:endParaRPr lang="fr-FR" sz="6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T3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25/10/2021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 err="1">
                          <a:effectLst/>
                        </a:rPr>
                        <a:t>VolumeEpFrance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Volume des paiements en montants et en nombre de transactions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>
                          <a:effectLst/>
                        </a:rPr>
                        <a:t>Autres tableaux prudentiels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T3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25/10/2021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fr-FR" sz="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Client_RE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Opérations avec la clientèle résidente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Activité avec la clientèle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T3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329999843"/>
                  </a:ext>
                </a:extLst>
              </a:tr>
              <a:tr h="31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</a:rPr>
                        <a:t>25/10/2021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fr-FR" sz="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SURFI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Client_NR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Opérations avec la clientèle non résidente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Activité avec la clientèle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T3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631789807"/>
                  </a:ext>
                </a:extLst>
              </a:tr>
              <a:tr h="3165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Octobre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PVODOCS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Documents examinés par l‘Organe de surveillance</a:t>
                      </a:r>
                      <a:endParaRPr lang="fr-FR" sz="800" dirty="0"/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T3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371561493"/>
                  </a:ext>
                </a:extLst>
              </a:tr>
              <a:tr h="31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Octobre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</a:rPr>
                        <a:t>PVOSEXTRPV</a:t>
                      </a:r>
                      <a:endParaRPr lang="fr-FR" sz="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Procès Verbaux de l'Organe de Surveillance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PVO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T3 2021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Trimestrielle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2355761685"/>
                  </a:ext>
                </a:extLst>
              </a:tr>
              <a:tr h="31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2185085912"/>
                  </a:ext>
                </a:extLst>
              </a:tr>
              <a:tr h="3165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880558390"/>
                  </a:ext>
                </a:extLst>
              </a:tr>
            </a:tbl>
          </a:graphicData>
        </a:graphic>
      </p:graphicFrame>
      <p:sp>
        <p:nvSpPr>
          <p:cNvPr id="9" name="Titre 1"/>
          <p:cNvSpPr txBox="1">
            <a:spLocks/>
          </p:cNvSpPr>
          <p:nvPr/>
        </p:nvSpPr>
        <p:spPr>
          <a:xfrm>
            <a:off x="1915840" y="132938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Octobre (1/2) 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6796E04-F3B0-4B87-9143-A84C8B3ADA1D}"/>
              </a:ext>
            </a:extLst>
          </p:cNvPr>
          <p:cNvSpPr txBox="1">
            <a:spLocks/>
          </p:cNvSpPr>
          <p:nvPr/>
        </p:nvSpPr>
        <p:spPr>
          <a:xfrm>
            <a:off x="215051" y="1680475"/>
            <a:ext cx="2065286" cy="11788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PVO (PV Organe de surveillance)</a:t>
            </a:r>
            <a:br>
              <a:rPr lang="fr-FR" sz="600" b="1" dirty="0"/>
            </a:br>
            <a:r>
              <a:rPr lang="fr-FR" sz="600" b="1" dirty="0"/>
              <a:t>Préparation : </a:t>
            </a:r>
            <a:r>
              <a:rPr lang="fr-FR" sz="600" dirty="0"/>
              <a:t>Assistante de Direction (Ariane </a:t>
            </a:r>
            <a:r>
              <a:rPr lang="fr-FR" sz="600" dirty="0" err="1"/>
              <a:t>Souché</a:t>
            </a:r>
            <a:r>
              <a:rPr lang="fr-FR" sz="600" dirty="0"/>
              <a:t>) : transmission PV + tous les documents examinés au RCI</a:t>
            </a:r>
            <a:br>
              <a:rPr lang="fr-FR" sz="600" dirty="0"/>
            </a:br>
            <a:r>
              <a:rPr lang="fr-FR" sz="600" b="1" dirty="0"/>
              <a:t>Validation : </a:t>
            </a:r>
            <a:r>
              <a:rPr lang="fr-FR" sz="600" dirty="0"/>
              <a:t>Conseil de Surveillance (préalable)</a:t>
            </a:r>
            <a:br>
              <a:rPr lang="fr-FR" sz="600" dirty="0"/>
            </a:br>
            <a:r>
              <a:rPr lang="fr-FR" sz="600" b="1" dirty="0"/>
              <a:t>Remise : </a:t>
            </a:r>
            <a:r>
              <a:rPr lang="fr-FR" sz="600" dirty="0"/>
              <a:t>Responsable du Contrôle Interne (Christophe Letourneur) : transmission à l'ACPR via </a:t>
            </a:r>
            <a:r>
              <a:rPr lang="fr-FR" sz="600" dirty="0" err="1"/>
              <a:t>Onegate</a:t>
            </a:r>
            <a:br>
              <a:rPr lang="fr-FR" sz="600" dirty="0"/>
            </a:br>
            <a:r>
              <a:rPr lang="fr-FR" sz="600" b="1" dirty="0"/>
              <a:t>Destinataire :</a:t>
            </a:r>
            <a:r>
              <a:rPr lang="fr-FR" sz="600" dirty="0"/>
              <a:t> ACPR</a:t>
            </a:r>
            <a:endParaRPr lang="fr-FR" sz="2000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DD17AD92-E737-4DCB-9086-176CA7950042}"/>
              </a:ext>
            </a:extLst>
          </p:cNvPr>
          <p:cNvSpPr txBox="1">
            <a:spLocks/>
          </p:cNvSpPr>
          <p:nvPr/>
        </p:nvSpPr>
        <p:spPr>
          <a:xfrm>
            <a:off x="195504" y="2670267"/>
            <a:ext cx="2064230" cy="12952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  <a:endParaRPr lang="fr-FR" sz="8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Middle office bancaire (Baptiste </a:t>
            </a:r>
            <a:r>
              <a:rPr lang="fr-FR" sz="600" dirty="0" err="1"/>
              <a:t>Baudelet</a:t>
            </a:r>
            <a:r>
              <a:rPr lang="fr-FR" sz="600" dirty="0"/>
              <a:t>) : demande à MREP / MREP : génération des rapports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Middle office bancaire (Baptiste </a:t>
            </a:r>
            <a:r>
              <a:rPr lang="fr-FR" sz="600" dirty="0" err="1"/>
              <a:t>Baudelet</a:t>
            </a:r>
            <a:r>
              <a:rPr lang="fr-FR" sz="600" dirty="0"/>
              <a:t>) : transmission au Client (automatisation prévue via micro-service)</a:t>
            </a:r>
          </a:p>
          <a:p>
            <a:r>
              <a:rPr lang="fr-FR" sz="600" b="1" dirty="0"/>
              <a:t>Destinataires</a:t>
            </a:r>
            <a:r>
              <a:rPr lang="fr-FR" sz="600" dirty="0"/>
              <a:t> : Tous les clients de l'Etablissement de Paiement</a:t>
            </a:r>
          </a:p>
          <a:p>
            <a:r>
              <a:rPr lang="fr-FR" sz="600" b="1" dirty="0"/>
              <a:t>Commentaires</a:t>
            </a:r>
            <a:r>
              <a:rPr lang="fr-FR" sz="600" dirty="0"/>
              <a:t> : Support papier ou autre support durable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6FCC3396-235E-4DFC-BEFB-7D42935A0ECB}"/>
              </a:ext>
            </a:extLst>
          </p:cNvPr>
          <p:cNvSpPr txBox="1">
            <a:spLocks/>
          </p:cNvSpPr>
          <p:nvPr/>
        </p:nvSpPr>
        <p:spPr>
          <a:xfrm>
            <a:off x="195504" y="3802472"/>
            <a:ext cx="2063174" cy="982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7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  <a:endParaRPr lang="fr-FR" sz="900" b="1" u="sng" dirty="0">
              <a:solidFill>
                <a:srgbClr val="FFC83A"/>
              </a:solidFill>
              <a:ea typeface="+mn-ea"/>
              <a:cs typeface="+mn-cs"/>
            </a:endParaRPr>
          </a:p>
          <a:p>
            <a:r>
              <a:rPr lang="fr-FR" sz="600" b="1" dirty="0"/>
              <a:t>Préparation :</a:t>
            </a:r>
            <a:r>
              <a:rPr lang="fr-FR" sz="6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600" b="1" dirty="0"/>
              <a:t>Remise : </a:t>
            </a:r>
            <a:r>
              <a:rPr lang="fr-FR" sz="600" dirty="0"/>
              <a:t>CMA, DPB</a:t>
            </a:r>
            <a:endParaRPr lang="fr-FR" sz="600" b="1" u="sng" dirty="0"/>
          </a:p>
          <a:p>
            <a:r>
              <a:rPr lang="fr-FR" sz="600" b="1" dirty="0"/>
              <a:t>Destinataire</a:t>
            </a:r>
            <a:r>
              <a:rPr lang="fr-FR" sz="600" dirty="0"/>
              <a:t> : DGFIP</a:t>
            </a:r>
          </a:p>
        </p:txBody>
      </p:sp>
    </p:spTree>
    <p:extLst>
      <p:ext uri="{BB962C8B-B14F-4D97-AF65-F5344CB8AC3E}">
        <p14:creationId xmlns:p14="http://schemas.microsoft.com/office/powerpoint/2010/main" val="3750562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z="800" dirty="0"/>
              <a:t>© MONEXT - Tous droits réservés - C2 restreint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Novembre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229215" y="654302"/>
            <a:ext cx="2064230" cy="12952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</a:p>
          <a:p>
            <a:r>
              <a:rPr lang="fr-FR" sz="700" b="1" dirty="0"/>
              <a:t>Préparation :</a:t>
            </a:r>
            <a:r>
              <a:rPr lang="fr-FR" sz="700" dirty="0"/>
              <a:t> 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demande à MREP / MREP : génération des rapports</a:t>
            </a:r>
          </a:p>
          <a:p>
            <a:r>
              <a:rPr lang="fr-FR" sz="700" b="1" dirty="0"/>
              <a:t>Remise : </a:t>
            </a:r>
            <a:r>
              <a:rPr lang="fr-FR" sz="700" dirty="0"/>
              <a:t>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transmission au Client (automatisation prévue via micro-service)</a:t>
            </a:r>
          </a:p>
          <a:p>
            <a:r>
              <a:rPr lang="fr-FR" sz="700" b="1" dirty="0"/>
              <a:t>Destinataires</a:t>
            </a:r>
            <a:r>
              <a:rPr lang="fr-FR" sz="700" dirty="0"/>
              <a:t> : Tous les clients de l'Etablissement de Paiement</a:t>
            </a:r>
          </a:p>
          <a:p>
            <a:r>
              <a:rPr lang="fr-FR" sz="700" b="1" dirty="0"/>
              <a:t>Commentaires</a:t>
            </a:r>
            <a:r>
              <a:rPr lang="fr-FR" sz="700" dirty="0"/>
              <a:t> : Support papier ou autre support durable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8B4B7F66-A028-ED47-9587-D2268A469618}"/>
              </a:ext>
            </a:extLst>
          </p:cNvPr>
          <p:cNvSpPr txBox="1">
            <a:spLocks/>
          </p:cNvSpPr>
          <p:nvPr/>
        </p:nvSpPr>
        <p:spPr>
          <a:xfrm>
            <a:off x="229215" y="2120873"/>
            <a:ext cx="2063174" cy="982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</a:p>
          <a:p>
            <a:r>
              <a:rPr lang="fr-FR" sz="700" b="1" dirty="0"/>
              <a:t>Préparation :</a:t>
            </a:r>
            <a:r>
              <a:rPr lang="fr-FR" sz="7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700" b="1" dirty="0"/>
              <a:t>Remise : </a:t>
            </a:r>
            <a:r>
              <a:rPr lang="fr-FR" sz="700" dirty="0"/>
              <a:t>CMA, DPB</a:t>
            </a:r>
            <a:endParaRPr lang="fr-FR" sz="700" b="1" u="sng" dirty="0"/>
          </a:p>
          <a:p>
            <a:r>
              <a:rPr lang="fr-FR" sz="700" b="1" dirty="0"/>
              <a:t>Destinataire</a:t>
            </a:r>
            <a:r>
              <a:rPr lang="fr-FR" sz="700" dirty="0"/>
              <a:t> : DGFIP</a:t>
            </a:r>
          </a:p>
        </p:txBody>
      </p:sp>
      <p:graphicFrame>
        <p:nvGraphicFramePr>
          <p:cNvPr id="15" name="Espace réservé pour une image  5">
            <a:extLst>
              <a:ext uri="{FF2B5EF4-FFF2-40B4-BE49-F238E27FC236}">
                <a16:creationId xmlns:a16="http://schemas.microsoft.com/office/drawing/2014/main" id="{DD398C0F-B60C-4E2F-9468-2D02BD5922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6673406"/>
              </p:ext>
            </p:extLst>
          </p:nvPr>
        </p:nvGraphicFramePr>
        <p:xfrm>
          <a:off x="2291333" y="654302"/>
          <a:ext cx="6540499" cy="108409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568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z="800" dirty="0"/>
              <a:t>© MONEXT - Tous droits réservés - C2 restreint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915840" y="125180"/>
            <a:ext cx="5076564" cy="332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E53138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800" dirty="0">
                <a:solidFill>
                  <a:srgbClr val="FFC83A"/>
                </a:solidFill>
              </a:rPr>
              <a:t>Décembre</a:t>
            </a: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7E6B431D-D06C-471A-B855-5F2D1512F812}"/>
              </a:ext>
            </a:extLst>
          </p:cNvPr>
          <p:cNvSpPr txBox="1">
            <a:spLocks/>
          </p:cNvSpPr>
          <p:nvPr/>
        </p:nvSpPr>
        <p:spPr>
          <a:xfrm>
            <a:off x="227103" y="653144"/>
            <a:ext cx="2064230" cy="12952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RMFEC</a:t>
            </a:r>
          </a:p>
          <a:p>
            <a:r>
              <a:rPr lang="fr-FR" sz="700" b="1" dirty="0"/>
              <a:t>Préparation :</a:t>
            </a:r>
            <a:r>
              <a:rPr lang="fr-FR" sz="700" dirty="0"/>
              <a:t> 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demande à MREP / MREP : génération des rapports</a:t>
            </a:r>
          </a:p>
          <a:p>
            <a:r>
              <a:rPr lang="fr-FR" sz="700" b="1" dirty="0"/>
              <a:t>Remise : </a:t>
            </a:r>
            <a:r>
              <a:rPr lang="fr-FR" sz="700" dirty="0"/>
              <a:t>Middle office bancaire (Baptiste </a:t>
            </a:r>
            <a:r>
              <a:rPr lang="fr-FR" sz="700" dirty="0" err="1"/>
              <a:t>Baudelet</a:t>
            </a:r>
            <a:r>
              <a:rPr lang="fr-FR" sz="700" dirty="0"/>
              <a:t>) : transmission au Client (automatisation prévue via micro-service)</a:t>
            </a:r>
          </a:p>
          <a:p>
            <a:r>
              <a:rPr lang="fr-FR" sz="700" b="1" dirty="0"/>
              <a:t>Destinataires</a:t>
            </a:r>
            <a:r>
              <a:rPr lang="fr-FR" sz="700" dirty="0"/>
              <a:t> : Tous les clients de l'Etablissement de Paiement</a:t>
            </a:r>
          </a:p>
          <a:p>
            <a:r>
              <a:rPr lang="fr-FR" sz="700" b="1" dirty="0"/>
              <a:t>Commentaires</a:t>
            </a:r>
            <a:r>
              <a:rPr lang="fr-FR" sz="700" dirty="0"/>
              <a:t> : Support papier ou autre support durable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3747584-B306-4F93-B21A-277750EA55C9}"/>
              </a:ext>
            </a:extLst>
          </p:cNvPr>
          <p:cNvSpPr txBox="1">
            <a:spLocks/>
          </p:cNvSpPr>
          <p:nvPr/>
        </p:nvSpPr>
        <p:spPr>
          <a:xfrm>
            <a:off x="228159" y="2124709"/>
            <a:ext cx="2063174" cy="982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300" b="0" kern="1200" cap="none">
                <a:solidFill>
                  <a:srgbClr val="38444B"/>
                </a:solidFill>
                <a:latin typeface="NeueHaasGroteskText Std" pitchFamily="34" charset="0"/>
                <a:ea typeface="+mj-ea"/>
                <a:cs typeface="+mj-cs"/>
              </a:defRPr>
            </a:lvl1pPr>
          </a:lstStyle>
          <a:p>
            <a:r>
              <a:rPr lang="fr-FR" sz="900" b="1" u="sng" dirty="0">
                <a:solidFill>
                  <a:srgbClr val="FFC83A"/>
                </a:solidFill>
                <a:ea typeface="+mn-ea"/>
                <a:cs typeface="+mn-cs"/>
              </a:rPr>
              <a:t>FICOBA</a:t>
            </a:r>
          </a:p>
          <a:p>
            <a:r>
              <a:rPr lang="fr-FR" sz="700" b="1" dirty="0"/>
              <a:t>Préparation :</a:t>
            </a:r>
            <a:r>
              <a:rPr lang="fr-FR" sz="700" dirty="0"/>
              <a:t> CMA, DPB (Direction des produits bancaires) Service Qualité des données &amp; Référentiels : déclarations d'ouverture, de clôture ou de modification des comptes du mois précédent.</a:t>
            </a:r>
          </a:p>
          <a:p>
            <a:r>
              <a:rPr lang="fr-FR" sz="700" b="1" dirty="0"/>
              <a:t>Remise : </a:t>
            </a:r>
            <a:r>
              <a:rPr lang="fr-FR" sz="700" dirty="0"/>
              <a:t>CMA, DPB</a:t>
            </a:r>
            <a:endParaRPr lang="fr-FR" sz="700" b="1" u="sng" dirty="0"/>
          </a:p>
          <a:p>
            <a:r>
              <a:rPr lang="fr-FR" sz="700" b="1" dirty="0"/>
              <a:t>Destinataire</a:t>
            </a:r>
            <a:r>
              <a:rPr lang="fr-FR" sz="700" dirty="0"/>
              <a:t> : DGFIP</a:t>
            </a:r>
          </a:p>
        </p:txBody>
      </p:sp>
      <p:graphicFrame>
        <p:nvGraphicFramePr>
          <p:cNvPr id="18" name="Espace réservé pour une image  5">
            <a:extLst>
              <a:ext uri="{FF2B5EF4-FFF2-40B4-BE49-F238E27FC236}">
                <a16:creationId xmlns:a16="http://schemas.microsoft.com/office/drawing/2014/main" id="{60136B27-E570-4805-A811-45ECBA675FA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7067289"/>
              </p:ext>
            </p:extLst>
          </p:nvPr>
        </p:nvGraphicFramePr>
        <p:xfrm>
          <a:off x="2291333" y="653144"/>
          <a:ext cx="6540499" cy="108409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41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1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3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Date attendue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Type de remise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Taxonomie/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Tableau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Libellé 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Bloc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Période concernée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</a:rPr>
                        <a:t>Périodicité</a:t>
                      </a:r>
                      <a:endParaRPr lang="fr-FR" sz="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7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RMFEC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Relevé mensuel des frais d’encaissement carte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Récapitulatif mensuel du total des frais et commissions perçus par MONEXT qui distingue, par catégorie de produits ou services fournis au client, le sous-total des frais perçus et le nombre de produits ou services correspondant.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Chaque mois</a:t>
                      </a:r>
                    </a:p>
                  </a:txBody>
                  <a:tcPr marL="31289" marR="31289" marT="21903" marB="21903" anchor="ctr">
                    <a:solidFill>
                      <a:srgbClr val="404F5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Dépôt FICOBA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Fichier national des comptes bancaires et assimilés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/>
                        <a:t>Déclarations d'ouverture, de clôture ou de modification des comptes du mois précédent.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Mois en cours</a:t>
                      </a:r>
                    </a:p>
                  </a:txBody>
                  <a:tcPr marL="31289" marR="31289" marT="21903" marB="2190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Mensuelle</a:t>
                      </a:r>
                    </a:p>
                  </a:txBody>
                  <a:tcPr marL="31289" marR="31289" marT="21903" marB="2190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2382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9705C2E-51EA-42B7-9E8E-D88401178B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6600" y="2299355"/>
            <a:ext cx="1308100" cy="399520"/>
          </a:xfrm>
        </p:spPr>
        <p:txBody>
          <a:bodyPr>
            <a:normAutofit/>
          </a:bodyPr>
          <a:lstStyle/>
          <a:p>
            <a:r>
              <a:rPr lang="fr-FR" sz="2000" dirty="0"/>
              <a:t>Contacts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876A69-3991-40FF-B32B-D5D256248F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Pascal COURNAND</a:t>
            </a:r>
          </a:p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139E50B-4F45-4306-97DD-94DB5E858F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Juriste EP</a:t>
            </a:r>
          </a:p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A8EDF2A-8DC1-4120-A25F-95C638BFBD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04 42 25 92 44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00D7D6D-FE34-4B92-827F-22ED585976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/>
              <a:t>06 63 51 59 34</a:t>
            </a:r>
          </a:p>
          <a:p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94A6DAF-C674-4821-9C0C-A8ED57194C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FR" dirty="0"/>
              <a:t>pascal.cournand@monext.net</a:t>
            </a:r>
          </a:p>
          <a:p>
            <a:endParaRPr lang="fr-FR" dirty="0"/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F876A69-3991-40FF-B32B-D5D256248F49}"/>
              </a:ext>
            </a:extLst>
          </p:cNvPr>
          <p:cNvSpPr txBox="1">
            <a:spLocks/>
          </p:cNvSpPr>
          <p:nvPr/>
        </p:nvSpPr>
        <p:spPr>
          <a:xfrm>
            <a:off x="6330702" y="1923677"/>
            <a:ext cx="1963738" cy="1911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Sébastien COHIDON</a:t>
            </a:r>
          </a:p>
          <a:p>
            <a:endParaRPr lang="fr-FR" dirty="0"/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139E50B-4F45-4306-97DD-94DB5E858FDE}"/>
              </a:ext>
            </a:extLst>
          </p:cNvPr>
          <p:cNvSpPr txBox="1">
            <a:spLocks/>
          </p:cNvSpPr>
          <p:nvPr/>
        </p:nvSpPr>
        <p:spPr>
          <a:xfrm>
            <a:off x="6330702" y="2202470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>
                <a:solidFill>
                  <a:srgbClr val="FFC83A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Responsable Projet EP</a:t>
            </a:r>
          </a:p>
          <a:p>
            <a:endParaRPr lang="fr-FR" dirty="0"/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FA8EDF2A-8DC1-4120-A25F-95C638BFBDC0}"/>
              </a:ext>
            </a:extLst>
          </p:cNvPr>
          <p:cNvSpPr txBox="1">
            <a:spLocks/>
          </p:cNvSpPr>
          <p:nvPr/>
        </p:nvSpPr>
        <p:spPr>
          <a:xfrm>
            <a:off x="6330702" y="2555539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04 42 25 15 99 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700D7D6D-FE34-4B92-827F-22ED5859766C}"/>
              </a:ext>
            </a:extLst>
          </p:cNvPr>
          <p:cNvSpPr txBox="1">
            <a:spLocks/>
          </p:cNvSpPr>
          <p:nvPr/>
        </p:nvSpPr>
        <p:spPr>
          <a:xfrm>
            <a:off x="6330702" y="2750786"/>
            <a:ext cx="196373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06 79 01 80 57</a:t>
            </a:r>
          </a:p>
          <a:p>
            <a:endParaRPr lang="fr-FR" dirty="0"/>
          </a:p>
        </p:txBody>
      </p:sp>
      <p:sp>
        <p:nvSpPr>
          <p:cNvPr id="12" name="Espace réservé du texte 6">
            <a:extLst>
              <a:ext uri="{FF2B5EF4-FFF2-40B4-BE49-F238E27FC236}">
                <a16:creationId xmlns:a16="http://schemas.microsoft.com/office/drawing/2014/main" id="{394A6DAF-C674-4821-9C0C-A8ED57194CD3}"/>
              </a:ext>
            </a:extLst>
          </p:cNvPr>
          <p:cNvSpPr txBox="1">
            <a:spLocks/>
          </p:cNvSpPr>
          <p:nvPr/>
        </p:nvSpPr>
        <p:spPr>
          <a:xfrm>
            <a:off x="6330702" y="3133214"/>
            <a:ext cx="2127498" cy="203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Neue Haas Grotesk Text Pro 55 R" panose="020B0504020202020204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sebastien.cohidon@monext.net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44061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1">
      <a:dk1>
        <a:sysClr val="windowText" lastClr="000000"/>
      </a:dk1>
      <a:lt1>
        <a:sysClr val="window" lastClr="FFFFFF"/>
      </a:lt1>
      <a:dk2>
        <a:srgbClr val="38444B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83A"/>
      </a:hlink>
      <a:folHlink>
        <a:srgbClr val="FFC83A"/>
      </a:folHlink>
    </a:clrScheme>
    <a:fontScheme name="Personnalisé 1">
      <a:majorFont>
        <a:latin typeface="NeueHaasGroteskText St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1929</TotalTime>
  <Words>951</Words>
  <Application>Microsoft Office PowerPoint</Application>
  <PresentationFormat>Affichage à l'écran (16:9)</PresentationFormat>
  <Paragraphs>185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5" baseType="lpstr">
      <vt:lpstr>Arial</vt:lpstr>
      <vt:lpstr>Arial Black</vt:lpstr>
      <vt:lpstr>Calibri</vt:lpstr>
      <vt:lpstr>Courier New</vt:lpstr>
      <vt:lpstr>Neue Haas Grotesk Text Pro</vt:lpstr>
      <vt:lpstr>Neue Haas Grotesk Text Pro 55 R</vt:lpstr>
      <vt:lpstr>Neue Haas Grotesk Text Pro 65 M</vt:lpstr>
      <vt:lpstr>NeueHaasGroteskText Std</vt:lpstr>
      <vt:lpstr>Wingdings</vt:lpstr>
      <vt:lpstr>Thème Office</vt:lpstr>
      <vt:lpstr>Etablissement de Paiement Roadmap Reporting T4 2021</vt:lpstr>
      <vt:lpstr>SURFI Préparation : Contrôle de gestion (Eriola Shkurtaj / Benoit Fournier-Montgieux / Emilie Pouget) : production des états, transmission au RSP puis à CMA Validation : Responsable Services de Paiement (Guillaume PRIN) Signature : CMA Service Reportings et normes prudentiels Remise : CMA Service Reportings et normes prudentiels : transmission à l'ACPR via Onegate Destinataire : ACPR 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 VICEDO</dc:creator>
  <cp:lastModifiedBy>Pascal COURNAND</cp:lastModifiedBy>
  <cp:revision>85</cp:revision>
  <dcterms:created xsi:type="dcterms:W3CDTF">2020-07-13T12:44:35Z</dcterms:created>
  <dcterms:modified xsi:type="dcterms:W3CDTF">2021-10-13T11:54:30Z</dcterms:modified>
</cp:coreProperties>
</file>