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3" r:id="rId2"/>
    <p:sldId id="341" r:id="rId3"/>
    <p:sldId id="344" r:id="rId4"/>
    <p:sldId id="343" r:id="rId5"/>
    <p:sldId id="318" r:id="rId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44B"/>
    <a:srgbClr val="FFC83A"/>
    <a:srgbClr val="404F54"/>
    <a:srgbClr val="EEEEEE"/>
    <a:srgbClr val="C8C8C8"/>
    <a:srgbClr val="F2F3F3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09" autoAdjust="0"/>
    <p:restoredTop sz="94622" autoAdjust="0"/>
  </p:normalViewPr>
  <p:slideViewPr>
    <p:cSldViewPr snapToGrid="0" snapToObjects="1">
      <p:cViewPr varScale="1">
        <p:scale>
          <a:sx n="146" d="100"/>
          <a:sy n="146" d="100"/>
        </p:scale>
        <p:origin x="990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26/01/2023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4</a:t>
            </a:r>
            <a:r>
              <a:rPr lang="fr-FR" sz="1800" baseline="30000" dirty="0"/>
              <a:t>ème</a:t>
            </a:r>
            <a:r>
              <a:rPr lang="fr-FR" sz="1800" dirty="0"/>
              <a:t> Trimestre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15/10/2022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5" y="665716"/>
            <a:ext cx="1955751" cy="1013551"/>
          </a:xfrm>
        </p:spPr>
        <p:txBody>
          <a:bodyPr/>
          <a:lstStyle/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 / RUBA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Middle office EP (Damien </a:t>
            </a:r>
            <a:r>
              <a:rPr lang="fr-FR" sz="600" dirty="0" err="1"/>
              <a:t>Pinèdre</a:t>
            </a:r>
            <a:r>
              <a:rPr lang="fr-FR" sz="600" dirty="0"/>
              <a:t>) / Contrôle de gestion (Eriola </a:t>
            </a:r>
            <a:r>
              <a:rPr lang="fr-FR" sz="600" dirty="0" err="1"/>
              <a:t>Shkurtaj</a:t>
            </a:r>
            <a:r>
              <a:rPr lang="fr-FR" sz="600" dirty="0"/>
              <a:t> / Benoit </a:t>
            </a:r>
            <a:r>
              <a:rPr lang="fr-FR" sz="600" dirty="0" err="1"/>
              <a:t>Fournier-Montgieux</a:t>
            </a:r>
            <a:r>
              <a:rPr lang="fr-FR" sz="600" dirty="0"/>
              <a:t> / Emilie Pouget) : production des états, transmission à CMA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3877472196"/>
              </p:ext>
            </p:extLst>
          </p:nvPr>
        </p:nvGraphicFramePr>
        <p:xfrm>
          <a:off x="2258678" y="645501"/>
          <a:ext cx="6540499" cy="25769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87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4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25/10</a:t>
                      </a: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SITUATION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RB0201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2022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25/10/2022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TIT_TRANS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2022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25/10/2022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CANTONEP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RB3101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2022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539094630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25/10/2022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VOLUME_EP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 - France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2022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522111667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31/10/2022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  <a:endParaRPr lang="fr-FR" sz="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</a:t>
                      </a:r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« Non-IFM 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des opérations impliquant des non-IFM</a:t>
                      </a:r>
                      <a:endParaRPr lang="fr-FR" sz="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1921780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  <a:endParaRPr lang="fr-FR" sz="600" dirty="0"/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329999843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631789807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32938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Octobre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101715A-DDDC-2F5C-A4E3-53E9622770C8}"/>
              </a:ext>
            </a:extLst>
          </p:cNvPr>
          <p:cNvSpPr txBox="1">
            <a:spLocks/>
          </p:cNvSpPr>
          <p:nvPr/>
        </p:nvSpPr>
        <p:spPr>
          <a:xfrm>
            <a:off x="189330" y="3501703"/>
            <a:ext cx="1956753" cy="8030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8A8A26-AF92-FB98-35C1-DDC877862491}"/>
              </a:ext>
            </a:extLst>
          </p:cNvPr>
          <p:cNvSpPr txBox="1"/>
          <p:nvPr/>
        </p:nvSpPr>
        <p:spPr>
          <a:xfrm>
            <a:off x="190331" y="1866304"/>
            <a:ext cx="19557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  <a:endParaRPr lang="fr-FR" sz="800" b="1" u="sng" dirty="0">
              <a:solidFill>
                <a:srgbClr val="FFC83A"/>
              </a:solidFill>
              <a:latin typeface="NeueHaasGroteskText Std" pitchFamily="34" charset="0"/>
            </a:endParaRPr>
          </a:p>
          <a:p>
            <a:r>
              <a:rPr lang="fr-FR" sz="600" b="1" dirty="0">
                <a:solidFill>
                  <a:srgbClr val="38444B"/>
                </a:solidFill>
                <a:latin typeface="+mj-lt"/>
              </a:rPr>
              <a:t>Préparation : 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Middle office bancaire (Damien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Pinèdre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) :  production du fichier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dirty="0">
                <a:solidFill>
                  <a:srgbClr val="38444B"/>
                </a:solidFill>
                <a:latin typeface="+mj-lt"/>
              </a:rPr>
              <a:t>Remise : 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Juridique EP (Pascal Cournand) : remise à la Banque de France via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Onegate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u="sng" dirty="0">
                <a:solidFill>
                  <a:srgbClr val="38444B"/>
                </a:solidFill>
                <a:latin typeface="+mj-lt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 : Banque de France</a:t>
            </a:r>
            <a:endParaRPr lang="fr-FR" sz="6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1D3C60F8-146A-D580-AA6B-D83A3380912D}"/>
              </a:ext>
            </a:extLst>
          </p:cNvPr>
          <p:cNvSpPr txBox="1">
            <a:spLocks/>
          </p:cNvSpPr>
          <p:nvPr/>
        </p:nvSpPr>
        <p:spPr>
          <a:xfrm>
            <a:off x="188328" y="2730449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Novembre</a:t>
            </a:r>
          </a:p>
        </p:txBody>
      </p:sp>
      <p:graphicFrame>
        <p:nvGraphicFramePr>
          <p:cNvPr id="15" name="Espace réservé pour une image  5">
            <a:extLst>
              <a:ext uri="{FF2B5EF4-FFF2-40B4-BE49-F238E27FC236}">
                <a16:creationId xmlns:a16="http://schemas.microsoft.com/office/drawing/2014/main" id="{DD398C0F-B60C-4E2F-9468-2D02BD5922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4379359"/>
              </p:ext>
            </p:extLst>
          </p:nvPr>
        </p:nvGraphicFramePr>
        <p:xfrm>
          <a:off x="2291333" y="612841"/>
          <a:ext cx="6540499" cy="10840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2C620D9E-6D2D-E38C-4132-5D53427A44CC}"/>
              </a:ext>
            </a:extLst>
          </p:cNvPr>
          <p:cNvSpPr txBox="1">
            <a:spLocks/>
          </p:cNvSpPr>
          <p:nvPr/>
        </p:nvSpPr>
        <p:spPr>
          <a:xfrm>
            <a:off x="240323" y="1456738"/>
            <a:ext cx="2002450" cy="8096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2EFC6E47-532B-2DC6-02B2-2968B2599FF5}"/>
              </a:ext>
            </a:extLst>
          </p:cNvPr>
          <p:cNvSpPr txBox="1">
            <a:spLocks/>
          </p:cNvSpPr>
          <p:nvPr/>
        </p:nvSpPr>
        <p:spPr>
          <a:xfrm>
            <a:off x="240323" y="655640"/>
            <a:ext cx="2002450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Décembre</a:t>
            </a:r>
          </a:p>
        </p:txBody>
      </p:sp>
      <p:graphicFrame>
        <p:nvGraphicFramePr>
          <p:cNvPr id="18" name="Espace réservé pour une image  5">
            <a:extLst>
              <a:ext uri="{FF2B5EF4-FFF2-40B4-BE49-F238E27FC236}">
                <a16:creationId xmlns:a16="http://schemas.microsoft.com/office/drawing/2014/main" id="{60136B27-E570-4805-A811-45ECBA675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534330"/>
              </p:ext>
            </p:extLst>
          </p:nvPr>
        </p:nvGraphicFramePr>
        <p:xfrm>
          <a:off x="2291333" y="514868"/>
          <a:ext cx="6540499" cy="273787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31/12/2022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CRAGAUTRE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Autres documents CRAG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31/12/2022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CRAGNOTESINFO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Notes d'information AMF et document annuel d'information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2634151889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31/12/2022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CRAGORGA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Organigramme général de l'établissement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4060403888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31/12/2022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PVOSDOCS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Documents examinés par l'organe de surveillance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31/12/2022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PVOSEXTRPV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Procès-verbaux des délibérations de l'organe de surveillance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242402295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Titre 1">
            <a:extLst>
              <a:ext uri="{FF2B5EF4-FFF2-40B4-BE49-F238E27FC236}">
                <a16:creationId xmlns:a16="http://schemas.microsoft.com/office/drawing/2014/main" id="{25EB85E6-98A2-B822-BBCC-4462FF210BA1}"/>
              </a:ext>
            </a:extLst>
          </p:cNvPr>
          <p:cNvSpPr txBox="1">
            <a:spLocks/>
          </p:cNvSpPr>
          <p:nvPr/>
        </p:nvSpPr>
        <p:spPr>
          <a:xfrm>
            <a:off x="177774" y="3546193"/>
            <a:ext cx="1922178" cy="8419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780E2952-07C6-9164-094C-0FF02412C671}"/>
              </a:ext>
            </a:extLst>
          </p:cNvPr>
          <p:cNvSpPr txBox="1">
            <a:spLocks/>
          </p:cNvSpPr>
          <p:nvPr/>
        </p:nvSpPr>
        <p:spPr>
          <a:xfrm>
            <a:off x="177774" y="2783995"/>
            <a:ext cx="1925346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A2E8472E-6C0F-BAB6-367F-365B7A90224A}"/>
              </a:ext>
            </a:extLst>
          </p:cNvPr>
          <p:cNvSpPr txBox="1">
            <a:spLocks/>
          </p:cNvSpPr>
          <p:nvPr/>
        </p:nvSpPr>
        <p:spPr>
          <a:xfrm>
            <a:off x="179886" y="469399"/>
            <a:ext cx="1923234" cy="10916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CRA (Comptes Rendus d'Assemblée générale)</a:t>
            </a:r>
          </a:p>
          <a:p>
            <a:r>
              <a:rPr lang="fr-FR" sz="600" b="1" dirty="0"/>
              <a:t>Préparation : </a:t>
            </a:r>
            <a:r>
              <a:rPr lang="fr-FR" sz="600" dirty="0"/>
              <a:t>Assistante de Direction (Ariane </a:t>
            </a:r>
            <a:r>
              <a:rPr lang="fr-FR" sz="600" dirty="0" err="1"/>
              <a:t>Souché</a:t>
            </a:r>
            <a:r>
              <a:rPr lang="fr-FR" sz="600" dirty="0"/>
              <a:t>) et Responsable du Contrôle Interne (Christophe Letourneur)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Responsable activité Service de Paiement (Sébastien COHIDON)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Responsable du Contrôle Interne (Christophe Letourneur) : transmission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 :</a:t>
            </a:r>
            <a:r>
              <a:rPr lang="fr-FR" sz="600" dirty="0"/>
              <a:t> ACPR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5476D70-EF06-4A82-C598-A515BC16C129}"/>
              </a:ext>
            </a:extLst>
          </p:cNvPr>
          <p:cNvSpPr txBox="1">
            <a:spLocks/>
          </p:cNvSpPr>
          <p:nvPr/>
        </p:nvSpPr>
        <p:spPr>
          <a:xfrm>
            <a:off x="176718" y="1715982"/>
            <a:ext cx="1923234" cy="8959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PVO (PV Organe de surveillance)</a:t>
            </a:r>
            <a:br>
              <a:rPr lang="fr-FR" sz="600" b="1" dirty="0"/>
            </a:br>
            <a:r>
              <a:rPr lang="fr-FR" sz="600" b="1" dirty="0"/>
              <a:t>Préparation : </a:t>
            </a:r>
            <a:r>
              <a:rPr lang="fr-FR" sz="600" dirty="0"/>
              <a:t>Assistante de Direction (Ariane </a:t>
            </a:r>
            <a:r>
              <a:rPr lang="fr-FR" sz="600" dirty="0" err="1"/>
              <a:t>Souché</a:t>
            </a:r>
            <a:r>
              <a:rPr lang="fr-FR" sz="600" dirty="0"/>
              <a:t>) : transmission PV + tous les documents examinés au RCI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Conseil de Surveillance (préalable)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Responsable du Contrôle Interne (Christophe Letourneur)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 :</a:t>
            </a:r>
            <a:r>
              <a:rPr lang="fr-FR" sz="600" dirty="0"/>
              <a:t> ACPR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84D92DC8-2163-387D-6D98-83CB2EDF42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9952" y="1923678"/>
            <a:ext cx="1963738" cy="191133"/>
          </a:xfrm>
        </p:spPr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43" name="Espace réservé du texte 3">
            <a:extLst>
              <a:ext uri="{FF2B5EF4-FFF2-40B4-BE49-F238E27FC236}">
                <a16:creationId xmlns:a16="http://schemas.microsoft.com/office/drawing/2014/main" id="{603F9971-F559-3AEE-7905-B3C82C660C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9952" y="2215710"/>
            <a:ext cx="2190750" cy="365417"/>
          </a:xfrm>
        </p:spPr>
        <p:txBody>
          <a:bodyPr/>
          <a:lstStyle/>
          <a:p>
            <a:r>
              <a:rPr lang="fr-FR" dirty="0"/>
              <a:t>Juriste EP / Déclarant Tracfin</a:t>
            </a:r>
          </a:p>
          <a:p>
            <a:endParaRPr lang="fr-FR" dirty="0"/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C772AA5A-D8EF-60B4-78A0-32B13283EC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39952" y="2567887"/>
            <a:ext cx="1963738" cy="203053"/>
          </a:xfrm>
        </p:spPr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45" name="Espace réservé du texte 5">
            <a:extLst>
              <a:ext uri="{FF2B5EF4-FFF2-40B4-BE49-F238E27FC236}">
                <a16:creationId xmlns:a16="http://schemas.microsoft.com/office/drawing/2014/main" id="{387AEBCC-9E40-5657-0FBC-58B93CFBBAE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39952" y="2771323"/>
            <a:ext cx="1963738" cy="203053"/>
          </a:xfrm>
        </p:spPr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46" name="Espace réservé du texte 6">
            <a:extLst>
              <a:ext uri="{FF2B5EF4-FFF2-40B4-BE49-F238E27FC236}">
                <a16:creationId xmlns:a16="http://schemas.microsoft.com/office/drawing/2014/main" id="{9133DCDF-998C-FA15-8774-CE1688373AF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31062" y="3133214"/>
            <a:ext cx="1963738" cy="203053"/>
          </a:xfrm>
        </p:spPr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47" name="Espace réservé du texte 2">
            <a:extLst>
              <a:ext uri="{FF2B5EF4-FFF2-40B4-BE49-F238E27FC236}">
                <a16:creationId xmlns:a16="http://schemas.microsoft.com/office/drawing/2014/main" id="{77738449-6466-E231-F4D6-CB66403DCEA3}"/>
              </a:ext>
            </a:extLst>
          </p:cNvPr>
          <p:cNvSpPr txBox="1">
            <a:spLocks/>
          </p:cNvSpPr>
          <p:nvPr/>
        </p:nvSpPr>
        <p:spPr>
          <a:xfrm>
            <a:off x="6330702" y="19236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48" name="Espace réservé du texte 3">
            <a:extLst>
              <a:ext uri="{FF2B5EF4-FFF2-40B4-BE49-F238E27FC236}">
                <a16:creationId xmlns:a16="http://schemas.microsoft.com/office/drawing/2014/main" id="{F592E742-8B09-9947-D84D-39527B8BEB01}"/>
              </a:ext>
            </a:extLst>
          </p:cNvPr>
          <p:cNvSpPr txBox="1">
            <a:spLocks/>
          </p:cNvSpPr>
          <p:nvPr/>
        </p:nvSpPr>
        <p:spPr>
          <a:xfrm>
            <a:off x="6330702" y="2160376"/>
            <a:ext cx="2290784" cy="365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des Services de Paiement / Membre du Directoire</a:t>
            </a:r>
          </a:p>
          <a:p>
            <a:endParaRPr lang="fr-FR" dirty="0"/>
          </a:p>
        </p:txBody>
      </p:sp>
      <p:sp>
        <p:nvSpPr>
          <p:cNvPr id="49" name="Espace réservé du texte 4">
            <a:extLst>
              <a:ext uri="{FF2B5EF4-FFF2-40B4-BE49-F238E27FC236}">
                <a16:creationId xmlns:a16="http://schemas.microsoft.com/office/drawing/2014/main" id="{C944C43C-CF0D-57F2-35A0-FF0DD073F8A1}"/>
              </a:ext>
            </a:extLst>
          </p:cNvPr>
          <p:cNvSpPr txBox="1">
            <a:spLocks/>
          </p:cNvSpPr>
          <p:nvPr/>
        </p:nvSpPr>
        <p:spPr>
          <a:xfrm>
            <a:off x="6330702" y="2555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50" name="Espace réservé du texte 5">
            <a:extLst>
              <a:ext uri="{FF2B5EF4-FFF2-40B4-BE49-F238E27FC236}">
                <a16:creationId xmlns:a16="http://schemas.microsoft.com/office/drawing/2014/main" id="{824A1927-60B0-62FD-41C0-AC42EAB1BE1D}"/>
              </a:ext>
            </a:extLst>
          </p:cNvPr>
          <p:cNvSpPr txBox="1">
            <a:spLocks/>
          </p:cNvSpPr>
          <p:nvPr/>
        </p:nvSpPr>
        <p:spPr>
          <a:xfrm>
            <a:off x="6330702" y="2750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51" name="Espace réservé du texte 6">
            <a:extLst>
              <a:ext uri="{FF2B5EF4-FFF2-40B4-BE49-F238E27FC236}">
                <a16:creationId xmlns:a16="http://schemas.microsoft.com/office/drawing/2014/main" id="{A71E80D1-C32E-2D20-BF00-6241A0C10B10}"/>
              </a:ext>
            </a:extLst>
          </p:cNvPr>
          <p:cNvSpPr txBox="1">
            <a:spLocks/>
          </p:cNvSpPr>
          <p:nvPr/>
        </p:nvSpPr>
        <p:spPr>
          <a:xfrm>
            <a:off x="6330702" y="3133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2257</TotalTime>
  <Words>948</Words>
  <Application>Microsoft Office PowerPoint</Application>
  <PresentationFormat>Affichage à l'écran (16:9)</PresentationFormat>
  <Paragraphs>182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5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4ème Trimestre</vt:lpstr>
      <vt:lpstr>SURFI / RUBA Préparation : Middle office EP (Damien Pinèdre) / Contrôle de gestion (Eriola Shkurtaj / Benoit Fournier-Montgieux / Emilie Pouget) : production des états, transmission à CMA Signature : CMA Service Reportings et normes prudentiels Remise : CMA Service Reportings et normes prudentiels : transmission à l'ACPR via Onegate Destinataire : ACPR 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93</cp:revision>
  <dcterms:created xsi:type="dcterms:W3CDTF">2020-07-13T12:44:35Z</dcterms:created>
  <dcterms:modified xsi:type="dcterms:W3CDTF">2023-01-26T09:51:44Z</dcterms:modified>
</cp:coreProperties>
</file>