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46" r:id="rId3"/>
    <p:sldId id="347" r:id="rId4"/>
    <p:sldId id="348" r:id="rId5"/>
    <p:sldId id="318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44B"/>
    <a:srgbClr val="FFC83A"/>
    <a:srgbClr val="404F54"/>
    <a:srgbClr val="EEEEEE"/>
    <a:srgbClr val="C8C8C8"/>
    <a:srgbClr val="F2F3F3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7576" autoAdjust="0"/>
    <p:restoredTop sz="94622" autoAdjust="0"/>
  </p:normalViewPr>
  <p:slideViewPr>
    <p:cSldViewPr snapToGrid="0" snapToObjects="1">
      <p:cViewPr varScale="1">
        <p:scale>
          <a:sx n="146" d="100"/>
          <a:sy n="146" d="100"/>
        </p:scale>
        <p:origin x="11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06/11/2023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06/11/2023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4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06/11/2023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4169075396"/>
              </p:ext>
            </p:extLst>
          </p:nvPr>
        </p:nvGraphicFramePr>
        <p:xfrm>
          <a:off x="2258678" y="645501"/>
          <a:ext cx="6540499" cy="25769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8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4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</a:t>
                      </a: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SITUATION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RB0201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2023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25/10/2023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TIT_TRANS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2023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25/10/2023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CANTONEP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RB3101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2023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539094630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25/10/2023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VOLUME_EP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 - France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2023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522111667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31/10/2023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  <a:endParaRPr lang="fr-FR" sz="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« Non-IFM 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des opérations impliquant des non-IFM</a:t>
                      </a:r>
                      <a:endParaRPr lang="fr-FR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solidFill>
                            <a:schemeClr val="tx1"/>
                          </a:solidFill>
                        </a:rPr>
                        <a:t>T3 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1921780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  <a:endParaRPr lang="fr-FR" sz="6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265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Octobre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1AD7638-CC04-672A-2567-2D2D06858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35" y="665716"/>
            <a:ext cx="1955751" cy="1013551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Pinèdre) / Contrôle de gestion (Eriola Shkurtaj / Benoit Fournier-Montgieux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Reportings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Reportings et normes prudentiels : transmission à l'ACPR via 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72981756-A4EC-284F-D7FD-E7AABC7105BE}"/>
              </a:ext>
            </a:extLst>
          </p:cNvPr>
          <p:cNvSpPr txBox="1">
            <a:spLocks/>
          </p:cNvSpPr>
          <p:nvPr/>
        </p:nvSpPr>
        <p:spPr>
          <a:xfrm>
            <a:off x="197616" y="2671584"/>
            <a:ext cx="1956753" cy="755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9A0BCC9-FB96-3B59-37C7-879600AFBC4A}"/>
              </a:ext>
            </a:extLst>
          </p:cNvPr>
          <p:cNvSpPr txBox="1"/>
          <p:nvPr/>
        </p:nvSpPr>
        <p:spPr>
          <a:xfrm>
            <a:off x="199728" y="3631106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Pinèdre)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39CBAB50-13A4-6E54-AC41-BB32F54CD6E0}"/>
              </a:ext>
            </a:extLst>
          </p:cNvPr>
          <p:cNvSpPr txBox="1">
            <a:spLocks/>
          </p:cNvSpPr>
          <p:nvPr/>
        </p:nvSpPr>
        <p:spPr>
          <a:xfrm>
            <a:off x="197616" y="1883317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8048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Novembre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/>
        </p:nvGraphicFramePr>
        <p:xfrm>
          <a:off x="2291333" y="612841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961FB826-8B7C-AB4E-25B4-75DF2B59014B}"/>
              </a:ext>
            </a:extLst>
          </p:cNvPr>
          <p:cNvSpPr txBox="1">
            <a:spLocks/>
          </p:cNvSpPr>
          <p:nvPr/>
        </p:nvSpPr>
        <p:spPr>
          <a:xfrm>
            <a:off x="197616" y="1396842"/>
            <a:ext cx="1956753" cy="755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8E178182-092A-CD3D-67A3-57BA85D5C582}"/>
              </a:ext>
            </a:extLst>
          </p:cNvPr>
          <p:cNvSpPr txBox="1">
            <a:spLocks/>
          </p:cNvSpPr>
          <p:nvPr/>
        </p:nvSpPr>
        <p:spPr>
          <a:xfrm>
            <a:off x="197616" y="608575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352333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Décembre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75041"/>
              </p:ext>
            </p:extLst>
          </p:nvPr>
        </p:nvGraphicFramePr>
        <p:xfrm>
          <a:off x="2291333" y="514868"/>
          <a:ext cx="6540499" cy="311125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31/12/2023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CRAGAUTRE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Autres documents CRAG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31/12/2023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CRAGNOTESINFO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Notes d'information AMF et document annuel d'information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634151889"/>
                  </a:ext>
                </a:extLst>
              </a:tr>
              <a:tr h="338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31/12/2023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CRAGORGA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Organigramme général de l'établissement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CRA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4060403888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31/12/2023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PVOSDOCS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l'organe de surveillance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31/12/2023</a:t>
                      </a:r>
                      <a:endParaRPr kumimoji="0" lang="fr-FR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PVOSEXTRPV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Procès-verbaux des délibérations de l'organe de surveillance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 2022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242402295"/>
                  </a:ext>
                </a:extLst>
              </a:tr>
              <a:tr h="3192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31/12/2023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REMRAPPORTS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REMUPVCOS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Procès-verbaux des délibérations de l'organe de surveillance (art.251 de l'arrêté du 3 novembre 2014)</a:t>
                      </a: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REM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 2022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Annuelle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560651153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Titre 1">
            <a:extLst>
              <a:ext uri="{FF2B5EF4-FFF2-40B4-BE49-F238E27FC236}">
                <a16:creationId xmlns:a16="http://schemas.microsoft.com/office/drawing/2014/main" id="{25EB85E6-98A2-B822-BBCC-4462FF210BA1}"/>
              </a:ext>
            </a:extLst>
          </p:cNvPr>
          <p:cNvSpPr txBox="1">
            <a:spLocks/>
          </p:cNvSpPr>
          <p:nvPr/>
        </p:nvSpPr>
        <p:spPr>
          <a:xfrm>
            <a:off x="177773" y="3546193"/>
            <a:ext cx="2110389" cy="8419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80E2952-07C6-9164-094C-0FF02412C671}"/>
              </a:ext>
            </a:extLst>
          </p:cNvPr>
          <p:cNvSpPr txBox="1">
            <a:spLocks/>
          </p:cNvSpPr>
          <p:nvPr/>
        </p:nvSpPr>
        <p:spPr>
          <a:xfrm>
            <a:off x="177774" y="2783995"/>
            <a:ext cx="2110390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5476D70-EF06-4A82-C598-A515BC16C129}"/>
              </a:ext>
            </a:extLst>
          </p:cNvPr>
          <p:cNvSpPr txBox="1">
            <a:spLocks/>
          </p:cNvSpPr>
          <p:nvPr/>
        </p:nvSpPr>
        <p:spPr>
          <a:xfrm>
            <a:off x="176717" y="1715982"/>
            <a:ext cx="2111447" cy="8959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br>
              <a:rPr lang="fr-FR" sz="600" b="1" dirty="0"/>
            </a:br>
            <a:r>
              <a:rPr lang="fr-FR" sz="600" b="1" dirty="0"/>
              <a:t>Préparation : </a:t>
            </a:r>
            <a:r>
              <a:rPr lang="fr-FR" sz="600" dirty="0"/>
              <a:t>Assistante de Direction (Nicole </a:t>
            </a:r>
            <a:r>
              <a:rPr lang="fr-FR" sz="600" dirty="0" err="1"/>
              <a:t>Pierrin</a:t>
            </a:r>
            <a:r>
              <a:rPr lang="fr-FR" sz="600" dirty="0"/>
              <a:t>) : transmission PV + tous les documents examinés au RCI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 (préalable)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à l'ACPR via 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  <a:endParaRPr lang="fr-FR" sz="2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5F228E6-C80C-7B74-CA36-D9FF34C1FB5B}"/>
              </a:ext>
            </a:extLst>
          </p:cNvPr>
          <p:cNvSpPr txBox="1">
            <a:spLocks/>
          </p:cNvSpPr>
          <p:nvPr/>
        </p:nvSpPr>
        <p:spPr>
          <a:xfrm>
            <a:off x="179886" y="606863"/>
            <a:ext cx="2111447" cy="9600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CRA (Comptes Rendus d'Assemblée générale)</a:t>
            </a:r>
          </a:p>
          <a:p>
            <a:r>
              <a:rPr lang="fr-FR" sz="600" b="1" dirty="0"/>
              <a:t>Préparation : </a:t>
            </a:r>
            <a:r>
              <a:rPr lang="fr-FR" sz="600" dirty="0"/>
              <a:t>Assistante de Direction (Nicole </a:t>
            </a:r>
            <a:r>
              <a:rPr lang="fr-FR" sz="600" dirty="0" err="1"/>
              <a:t>Pierrin</a:t>
            </a:r>
            <a:r>
              <a:rPr lang="fr-FR" sz="600" dirty="0"/>
              <a:t>) : transmission CR d’AG au RCI / publication au JAL de l'annexe dédiée aux SP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via 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</a:p>
        </p:txBody>
      </p:sp>
    </p:spTree>
    <p:extLst>
      <p:ext uri="{BB962C8B-B14F-4D97-AF65-F5344CB8AC3E}">
        <p14:creationId xmlns:p14="http://schemas.microsoft.com/office/powerpoint/2010/main" val="220826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id="{8C739E87-9E88-A4FE-B4A7-66BA843D88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41980" y="858069"/>
            <a:ext cx="1963738" cy="191133"/>
          </a:xfrm>
        </p:spPr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36" name="Espace réservé du texte 3">
            <a:extLst>
              <a:ext uri="{FF2B5EF4-FFF2-40B4-BE49-F238E27FC236}">
                <a16:creationId xmlns:a16="http://schemas.microsoft.com/office/drawing/2014/main" id="{27E9FDF4-F1C3-EA4E-3EC0-81466D9775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41980" y="1096796"/>
            <a:ext cx="1963738" cy="304583"/>
          </a:xfrm>
        </p:spPr>
        <p:txBody>
          <a:bodyPr/>
          <a:lstStyle/>
          <a:p>
            <a:r>
              <a:rPr lang="fr-FR" dirty="0"/>
              <a:t>Conformité / LCB-FT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A0A4FD38-370B-502C-0BF4-B1ED0918A2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41980" y="1453783"/>
            <a:ext cx="1963738" cy="203053"/>
          </a:xfrm>
        </p:spPr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38" name="Espace réservé du texte 6">
            <a:extLst>
              <a:ext uri="{FF2B5EF4-FFF2-40B4-BE49-F238E27FC236}">
                <a16:creationId xmlns:a16="http://schemas.microsoft.com/office/drawing/2014/main" id="{CCE5859F-B8B6-ACBC-8DA7-A3FA3CDBCCB8}"/>
              </a:ext>
            </a:extLst>
          </p:cNvPr>
          <p:cNvSpPr txBox="1">
            <a:spLocks/>
          </p:cNvSpPr>
          <p:nvPr/>
        </p:nvSpPr>
        <p:spPr>
          <a:xfrm>
            <a:off x="4041980" y="1707471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7353072-164C-80BC-BC9F-2DCA6A46220D}"/>
              </a:ext>
            </a:extLst>
          </p:cNvPr>
          <p:cNvSpPr txBox="1">
            <a:spLocks/>
          </p:cNvSpPr>
          <p:nvPr/>
        </p:nvSpPr>
        <p:spPr>
          <a:xfrm>
            <a:off x="6219667" y="797499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Matthieu GEORGELIN</a:t>
            </a:r>
          </a:p>
          <a:p>
            <a:endParaRPr lang="fr-FR" dirty="0"/>
          </a:p>
        </p:txBody>
      </p:sp>
      <p:sp>
        <p:nvSpPr>
          <p:cNvPr id="40" name="Espace réservé du texte 3">
            <a:extLst>
              <a:ext uri="{FF2B5EF4-FFF2-40B4-BE49-F238E27FC236}">
                <a16:creationId xmlns:a16="http://schemas.microsoft.com/office/drawing/2014/main" id="{1C581F7B-7910-7689-A09D-7E126A274923}"/>
              </a:ext>
            </a:extLst>
          </p:cNvPr>
          <p:cNvSpPr txBox="1">
            <a:spLocks/>
          </p:cNvSpPr>
          <p:nvPr/>
        </p:nvSpPr>
        <p:spPr>
          <a:xfrm>
            <a:off x="6219667" y="1041612"/>
            <a:ext cx="1963738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Secrétariat Général, Legal et Conformité</a:t>
            </a:r>
          </a:p>
          <a:p>
            <a:endParaRPr lang="fr-FR" dirty="0"/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B928830E-C3E5-4E59-D9B6-58A8286FBE60}"/>
              </a:ext>
            </a:extLst>
          </p:cNvPr>
          <p:cNvSpPr txBox="1">
            <a:spLocks/>
          </p:cNvSpPr>
          <p:nvPr/>
        </p:nvSpPr>
        <p:spPr>
          <a:xfrm>
            <a:off x="6219667" y="146000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04 42 25 15 81</a:t>
            </a:r>
          </a:p>
        </p:txBody>
      </p:sp>
      <p:sp>
        <p:nvSpPr>
          <p:cNvPr id="42" name="Espace réservé du texte 6">
            <a:extLst>
              <a:ext uri="{FF2B5EF4-FFF2-40B4-BE49-F238E27FC236}">
                <a16:creationId xmlns:a16="http://schemas.microsoft.com/office/drawing/2014/main" id="{7F3B76B7-6177-E33D-D06C-685ADBDDED9F}"/>
              </a:ext>
            </a:extLst>
          </p:cNvPr>
          <p:cNvSpPr txBox="1">
            <a:spLocks/>
          </p:cNvSpPr>
          <p:nvPr/>
        </p:nvSpPr>
        <p:spPr>
          <a:xfrm>
            <a:off x="6219667" y="1716042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matthieu.georgelin@monext.net</a:t>
            </a:r>
          </a:p>
        </p:txBody>
      </p:sp>
      <p:sp>
        <p:nvSpPr>
          <p:cNvPr id="43" name="Espace réservé du texte 2">
            <a:extLst>
              <a:ext uri="{FF2B5EF4-FFF2-40B4-BE49-F238E27FC236}">
                <a16:creationId xmlns:a16="http://schemas.microsoft.com/office/drawing/2014/main" id="{AE54FCEF-E156-2B62-EA7C-D24C4A7FE112}"/>
              </a:ext>
            </a:extLst>
          </p:cNvPr>
          <p:cNvSpPr txBox="1">
            <a:spLocks/>
          </p:cNvSpPr>
          <p:nvPr/>
        </p:nvSpPr>
        <p:spPr>
          <a:xfrm>
            <a:off x="4020027" y="2726444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44" name="Espace réservé du texte 3">
            <a:extLst>
              <a:ext uri="{FF2B5EF4-FFF2-40B4-BE49-F238E27FC236}">
                <a16:creationId xmlns:a16="http://schemas.microsoft.com/office/drawing/2014/main" id="{32C6D312-227E-808F-F68D-F7FD6B3D6CB4}"/>
              </a:ext>
            </a:extLst>
          </p:cNvPr>
          <p:cNvSpPr txBox="1">
            <a:spLocks/>
          </p:cNvSpPr>
          <p:nvPr/>
        </p:nvSpPr>
        <p:spPr>
          <a:xfrm>
            <a:off x="4020027" y="2963143"/>
            <a:ext cx="1963738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des Services de Paiement</a:t>
            </a:r>
          </a:p>
          <a:p>
            <a:endParaRPr lang="fr-FR" dirty="0"/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7061EE22-EAC9-4713-290A-EA58CC4DA5F0}"/>
              </a:ext>
            </a:extLst>
          </p:cNvPr>
          <p:cNvSpPr txBox="1">
            <a:spLocks/>
          </p:cNvSpPr>
          <p:nvPr/>
        </p:nvSpPr>
        <p:spPr>
          <a:xfrm>
            <a:off x="4020027" y="335830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46" name="Espace réservé du texte 6">
            <a:extLst>
              <a:ext uri="{FF2B5EF4-FFF2-40B4-BE49-F238E27FC236}">
                <a16:creationId xmlns:a16="http://schemas.microsoft.com/office/drawing/2014/main" id="{0704042C-4D55-CCEC-0116-77F44C1E3360}"/>
              </a:ext>
            </a:extLst>
          </p:cNvPr>
          <p:cNvSpPr txBox="1">
            <a:spLocks/>
          </p:cNvSpPr>
          <p:nvPr/>
        </p:nvSpPr>
        <p:spPr>
          <a:xfrm>
            <a:off x="4020027" y="3591105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2259</TotalTime>
  <Words>977</Words>
  <Application>Microsoft Office PowerPoint</Application>
  <PresentationFormat>Affichage à l'écran (16:9)</PresentationFormat>
  <Paragraphs>191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4ème Trimestre</vt:lpstr>
      <vt:lpstr>SURFI / RUBA Préparation : Middle office EP (Damien Pinèdre) / Contrôle de gestion (Eriola Shkurtaj / Benoit Fournier-Montgieux / Emilie Pouget) : production des états, transmission à CMA Signature : CMA Service Reportings et normes prudentiels Remise : CMA Service Reportings et normes prudentiels : transmission à l'ACPR via Onegate Destinataire : ACPR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94</cp:revision>
  <dcterms:created xsi:type="dcterms:W3CDTF">2020-07-13T12:44:35Z</dcterms:created>
  <dcterms:modified xsi:type="dcterms:W3CDTF">2023-11-06T16:10:46Z</dcterms:modified>
</cp:coreProperties>
</file>