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4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03/03/2020</a:t>
            </a:fld>
            <a:endParaRPr lang="fr-BE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03/03/2020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03/03/2020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03/03/2020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03/03/2020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03/03/2020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03/03/2020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03/03/2020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03/03/2020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03/03/2020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03/03/2020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AA309A6D-C09C-4548-B29A-6CF363A7E532}" type="datetimeFigureOut">
              <a:rPr lang="fr-FR" smtClean="0"/>
              <a:t>03/03/2020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acpr.banque-france.fr/foire-aux-questions-iobsp" TargetMode="External"/><Relationship Id="rId2" Type="http://schemas.openxmlformats.org/officeDocument/2006/relationships/hyperlink" Target="https://www.legifrance.gouv.fr/affichCodeArticle.do?cidTexte=LEGITEXT000006072026&amp;idArticle=LEGIARTI000039324601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99592" y="332656"/>
            <a:ext cx="7416824" cy="432048"/>
          </a:xfrm>
        </p:spPr>
        <p:txBody>
          <a:bodyPr>
            <a:noAutofit/>
          </a:bodyPr>
          <a:lstStyle/>
          <a:p>
            <a:r>
              <a:rPr lang="fr-FR" sz="2500" b="1" u="sng" dirty="0" smtClean="0">
                <a:latin typeface="Cambria" panose="02040503050406030204" pitchFamily="18" charset="0"/>
                <a:ea typeface="Cambria" panose="02040503050406030204" pitchFamily="18" charset="0"/>
              </a:rPr>
              <a:t>Indicateurs d’affaires</a:t>
            </a:r>
            <a:endParaRPr lang="fr-FR" sz="25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827584" y="1052736"/>
            <a:ext cx="7560840" cy="5400600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fr-FR" sz="21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Selon </a:t>
            </a:r>
            <a:r>
              <a:rPr lang="fr-FR" sz="21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l’ACPR, les indicateurs sont : </a:t>
            </a:r>
            <a:endParaRPr lang="fr-FR" sz="2100" dirty="0" smtClean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endParaRPr lang="fr-FR" sz="2100" dirty="0" smtClean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55600" algn="just"/>
            <a:r>
              <a:rPr lang="fr-FR" sz="21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«</a:t>
            </a:r>
            <a:r>
              <a:rPr lang="fr-FR" sz="21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fr-FR" sz="21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les </a:t>
            </a:r>
            <a:r>
              <a:rPr lang="fr-FR" sz="21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personnes </a:t>
            </a:r>
            <a:r>
              <a:rPr lang="fr-FR" sz="2100" u="sng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qui se limitent strictement à mettre en relation un client et un établissement (…) de paiement</a:t>
            </a:r>
            <a:r>
              <a:rPr lang="fr-FR" sz="21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par exemple en donnant une brochure non contractuelle au client ou en donnant les coordonnées d’un client à (…) un établissement de paiement ; ils sont autorisés à recevoir pour cela une commission d’apport </a:t>
            </a:r>
            <a:r>
              <a:rPr lang="fr-FR" sz="21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</a:p>
          <a:p>
            <a:pPr marL="355600" algn="just"/>
            <a:endParaRPr lang="fr-FR" sz="21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55600" algn="just"/>
            <a:r>
              <a:rPr lang="fr-FR" sz="21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L’indication est le fait d’indiquer à des personnes intéressées à la conclusion (…) d’un service de paiement, (…) un établissement de paiement, </a:t>
            </a:r>
            <a:r>
              <a:rPr lang="fr-FR" sz="2100" u="sng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sans remise de documents autres que publicitaires</a:t>
            </a:r>
            <a:r>
              <a:rPr lang="fr-FR" sz="21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se rapportant à l’opération ou au service, et mis à disposition par (…) un établissement de paiement</a:t>
            </a:r>
            <a:r>
              <a:rPr lang="fr-FR" sz="21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</a:p>
          <a:p>
            <a:pPr marL="355600" algn="just"/>
            <a:endParaRPr lang="fr-FR" sz="21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55600" algn="just"/>
            <a:r>
              <a:rPr lang="fr-FR" sz="21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L’indication est aussi le fait de transmettre à (…) un établissement de paiement, les coordonnées d’une personne intéressée à la conclusion (…) d’un service de </a:t>
            </a:r>
            <a:r>
              <a:rPr lang="fr-FR" sz="21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paiement. »</a:t>
            </a:r>
          </a:p>
          <a:p>
            <a:pPr marL="355600" algn="just"/>
            <a:r>
              <a:rPr lang="fr-FR" sz="13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</a:t>
            </a:r>
            <a:r>
              <a:rPr lang="fr-FR" sz="13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cf. </a:t>
            </a:r>
            <a:r>
              <a:rPr lang="fr-FR" sz="1300" u="sng" dirty="0">
                <a:latin typeface="Cambria" panose="02040503050406030204" pitchFamily="18" charset="0"/>
                <a:ea typeface="Cambria" panose="02040503050406030204" pitchFamily="18" charset="0"/>
                <a:hlinkClick r:id="rId2"/>
              </a:rPr>
              <a:t>CMF, art. R. 519-2, 2°</a:t>
            </a:r>
            <a:r>
              <a:rPr lang="fr-FR" sz="13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/ </a:t>
            </a:r>
            <a:r>
              <a:rPr lang="fr-FR" sz="1300" u="sng" dirty="0">
                <a:latin typeface="Cambria" panose="02040503050406030204" pitchFamily="18" charset="0"/>
                <a:ea typeface="Cambria" panose="02040503050406030204" pitchFamily="18" charset="0"/>
                <a:hlinkClick r:id="rId3"/>
              </a:rPr>
              <a:t>FAQ ACPR IOBSP</a:t>
            </a:r>
            <a:r>
              <a:rPr lang="fr-FR" sz="13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 : 6. Qui est exclu du statut d’IOBSP </a:t>
            </a:r>
            <a:r>
              <a:rPr lang="fr-FR" sz="13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?)</a:t>
            </a:r>
            <a:endParaRPr lang="fr-FR" sz="13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r>
              <a:rPr lang="fr-FR" dirty="0">
                <a:latin typeface="Cambria" panose="02040503050406030204" pitchFamily="18" charset="0"/>
                <a:ea typeface="Cambria" panose="02040503050406030204" pitchFamily="18" charset="0"/>
              </a:rPr>
              <a:t>  </a:t>
            </a:r>
            <a:endParaRPr lang="fr-FR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r>
              <a:rPr lang="fr-FR" sz="2100" b="1" dirty="0" smtClean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En </a:t>
            </a:r>
            <a:r>
              <a:rPr lang="fr-FR" sz="2100" b="1" dirty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résumé, l’indicateur peut pratiquer la mise en relation. Ex :</a:t>
            </a:r>
            <a:endParaRPr lang="fr-FR" sz="2100" dirty="0">
              <a:solidFill>
                <a:srgbClr val="00B05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544513" lvl="0" indent="-277813" algn="just">
              <a:buFont typeface="Wingdings" panose="05000000000000000000" pitchFamily="2" charset="2"/>
              <a:buChar char="Ø"/>
            </a:pPr>
            <a:r>
              <a:rPr lang="fr-FR" sz="2100" b="1" dirty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fournir un document  publicitaire qui comporte potentiellement un lien vers les services de l’établissement de paiement ;</a:t>
            </a:r>
            <a:endParaRPr lang="fr-FR" sz="2100" dirty="0">
              <a:solidFill>
                <a:srgbClr val="00B05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544513" lvl="0" indent="-277813" algn="just">
              <a:buFont typeface="Wingdings" panose="05000000000000000000" pitchFamily="2" charset="2"/>
              <a:buChar char="Ø"/>
            </a:pPr>
            <a:r>
              <a:rPr lang="fr-FR" sz="2100" b="1" dirty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transmettre les coordonnées d’un prospect à l’établissement de paiement.</a:t>
            </a:r>
            <a:endParaRPr lang="fr-FR" sz="2100" dirty="0">
              <a:solidFill>
                <a:srgbClr val="00B05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r>
              <a:rPr lang="fr-FR" sz="2100" dirty="0"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endParaRPr lang="fr-FR" sz="21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r>
              <a:rPr lang="fr-FR" sz="2100" b="1" dirty="0" smtClean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Mais </a:t>
            </a:r>
            <a:r>
              <a:rPr lang="fr-FR" sz="2100" b="1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pas l’intermédiation. Ex :</a:t>
            </a:r>
            <a:endParaRPr lang="fr-FR" sz="2100" dirty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544513" lvl="0" indent="-279400" algn="just">
              <a:buFont typeface="Wingdings" panose="05000000000000000000" pitchFamily="2" charset="2"/>
              <a:buChar char="Ø"/>
            </a:pPr>
            <a:r>
              <a:rPr lang="fr-FR" sz="2100" b="1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présenter ou proposer ou effectuer tous travaux préparatoires à la réalisation d’un contrat ;</a:t>
            </a:r>
            <a:endParaRPr lang="fr-FR" sz="2100" dirty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544513" lvl="0" indent="-279400" algn="just">
              <a:buFont typeface="Wingdings" panose="05000000000000000000" pitchFamily="2" charset="2"/>
              <a:buChar char="Ø"/>
            </a:pPr>
            <a:r>
              <a:rPr lang="fr-FR" sz="2100" b="1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fournir tous conseils sur les services fournis par l’établissement de paiement ;</a:t>
            </a:r>
            <a:endParaRPr lang="fr-FR" sz="2100" dirty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544513" lvl="0" indent="-279400" algn="just">
              <a:buFont typeface="Wingdings" panose="05000000000000000000" pitchFamily="2" charset="2"/>
              <a:buChar char="Ø"/>
            </a:pPr>
            <a:r>
              <a:rPr lang="fr-FR" sz="2100" b="1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réceptionner des documents contractuels ou superviser l’échange des signatures</a:t>
            </a:r>
            <a:r>
              <a:rPr lang="fr-FR" sz="2100" b="1" dirty="0" smtClean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endParaRPr lang="fr-FR" sz="21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50632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écutif">
  <a:themeElements>
    <a:clrScheme name="Exécutif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écutif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écutif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0</TotalTime>
  <Words>8</Words>
  <Application>Microsoft Office PowerPoint</Application>
  <PresentationFormat>Affichage à l'écran 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Exécutif</vt:lpstr>
      <vt:lpstr>Indicateurs d’affaires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Indicateurs d’affaires</dc:title>
  <dc:creator>Pascal COURNAND</dc:creator>
  <cp:lastModifiedBy>Pascal COURNAND</cp:lastModifiedBy>
  <cp:revision>2</cp:revision>
  <dcterms:created xsi:type="dcterms:W3CDTF">2020-03-03T12:38:23Z</dcterms:created>
  <dcterms:modified xsi:type="dcterms:W3CDTF">2020-03-03T12:50:00Z</dcterms:modified>
</cp:coreProperties>
</file>